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0" roundtripDataSignature="AMtx7mhI10EGasF4w3MVuc+g2/dG3I9pR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A392F66-93B4-4084-9C0D-9C236BB97283}">
  <a:tblStyle styleId="{3A392F66-93B4-4084-9C0D-9C236BB97283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20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3" name="Google Shape;4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Google Shape;47;g27f23d8cb0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48" name="Google Shape;48;g27f23d8cb0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55" name="Google Shape;55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geaf7fa1743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2" name="Google Shape;62;geaf7fa1743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69" name="Google Shape;69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76" name="Google Shape;76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3" name="Google Shape;83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eaf7fa1743_0_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0" name="Google Shape;90;geaf7fa1743_0_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7" name="Google Shape;97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eaf7fa1743_0_7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4" name="Google Shape;104;geaf7fa1743_0_7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1" name="Google Shape;111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geaf7fa1743_0_8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18" name="Google Shape;118;geaf7fa1743_0_8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1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25" name="Google Shape;125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Slide">
  <p:cSld name="1_Title Slid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6"/>
          <p:cNvSpPr txBox="1">
            <a:spLocks noGrp="1"/>
          </p:cNvSpPr>
          <p:nvPr>
            <p:ph type="body" idx="1"/>
          </p:nvPr>
        </p:nvSpPr>
        <p:spPr>
          <a:xfrm>
            <a:off x="364679" y="1543122"/>
            <a:ext cx="7035806" cy="6173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480"/>
              </a:spcBef>
              <a:spcAft>
                <a:spcPts val="0"/>
              </a:spcAft>
              <a:buClr>
                <a:srgbClr val="1C253E"/>
              </a:buClr>
              <a:buSzPts val="2400"/>
              <a:buNone/>
              <a:defRPr sz="2400" b="0">
                <a:solidFill>
                  <a:srgbClr val="1C253E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pic>
        <p:nvPicPr>
          <p:cNvPr id="13" name="Google Shape;13;p6" descr="Asset 3@4x-8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495783" y="458922"/>
            <a:ext cx="1180673" cy="4830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14;p6" descr="Asset 4@4x-8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460750" y="3981450"/>
            <a:ext cx="5683250" cy="2876550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Google Shape;15;p6"/>
          <p:cNvSpPr txBox="1">
            <a:spLocks noGrp="1"/>
          </p:cNvSpPr>
          <p:nvPr>
            <p:ph type="title"/>
          </p:nvPr>
        </p:nvSpPr>
        <p:spPr>
          <a:xfrm>
            <a:off x="364679" y="702236"/>
            <a:ext cx="7046145" cy="8024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253E"/>
              </a:buClr>
              <a:buSzPts val="4400"/>
              <a:buFont typeface="Calibri"/>
              <a:buNone/>
              <a:defRPr>
                <a:solidFill>
                  <a:srgbClr val="1C253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6"/>
          <p:cNvSpPr txBox="1">
            <a:spLocks noGrp="1"/>
          </p:cNvSpPr>
          <p:nvPr>
            <p:ph type="body" idx="2"/>
          </p:nvPr>
        </p:nvSpPr>
        <p:spPr>
          <a:xfrm>
            <a:off x="364679" y="2490093"/>
            <a:ext cx="8229600" cy="33369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3429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C253E"/>
              </a:buClr>
              <a:buSzPts val="1800"/>
              <a:buFont typeface="Arial"/>
              <a:buChar char="•"/>
              <a:defRPr sz="1800">
                <a:solidFill>
                  <a:srgbClr val="1C253E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4_Title Slide">
  <p:cSld name="4_Title Slide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C253E"/>
          </a:solidFill>
          <a:ln>
            <a:noFill/>
          </a:ln>
          <a:effectLst>
            <a:outerShdw blurRad="40000" dist="23000" dir="5400000" rotWithShape="0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9" name="Google Shape;19;p10" descr="Asset 9@4x-8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8250"/>
            <a:ext cx="9144000" cy="6839750"/>
          </a:xfrm>
          <a:prstGeom prst="rect">
            <a:avLst/>
          </a:prstGeom>
          <a:noFill/>
          <a:ln>
            <a:noFill/>
          </a:ln>
        </p:spPr>
      </p:pic>
      <p:sp>
        <p:nvSpPr>
          <p:cNvPr id="20" name="Google Shape;20;p10"/>
          <p:cNvSpPr txBox="1">
            <a:spLocks noGrp="1"/>
          </p:cNvSpPr>
          <p:nvPr>
            <p:ph type="body" idx="1"/>
          </p:nvPr>
        </p:nvSpPr>
        <p:spPr>
          <a:xfrm>
            <a:off x="364679" y="2114178"/>
            <a:ext cx="7035806" cy="1053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 b="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21" name="Google Shape;21;p10"/>
          <p:cNvSpPr txBox="1">
            <a:spLocks noGrp="1"/>
          </p:cNvSpPr>
          <p:nvPr>
            <p:ph type="title"/>
          </p:nvPr>
        </p:nvSpPr>
        <p:spPr>
          <a:xfrm>
            <a:off x="364679" y="702236"/>
            <a:ext cx="7046145" cy="1382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22" name="Google Shape;22;p10" descr="Asset 1@4x-8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5783" y="458922"/>
            <a:ext cx="1180673" cy="483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>
  <p:cSld name="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C253E"/>
          </a:solidFill>
          <a:ln>
            <a:noFill/>
          </a:ln>
          <a:effectLst>
            <a:outerShdw blurRad="40000" dist="23000" dir="5400000" rotWithShape="0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25" name="Google Shape;25;p7" descr="Asset 2@4x-8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0"/>
            <a:ext cx="9144000" cy="6857866"/>
          </a:xfrm>
          <a:prstGeom prst="rect">
            <a:avLst/>
          </a:prstGeom>
          <a:noFill/>
          <a:ln>
            <a:noFill/>
          </a:ln>
        </p:spPr>
      </p:pic>
      <p:pic>
        <p:nvPicPr>
          <p:cNvPr id="26" name="Google Shape;26;p7" descr="Asset 1@4x-8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356494" y="1163362"/>
            <a:ext cx="2955925" cy="12096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Slide">
  <p:cSld name="2_Title Slide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Google Shape;28;p8" descr="Asset 7@4x-8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8250"/>
            <a:ext cx="9144000" cy="6839750"/>
          </a:xfrm>
          <a:prstGeom prst="rect">
            <a:avLst/>
          </a:prstGeom>
          <a:noFill/>
          <a:ln>
            <a:noFill/>
          </a:ln>
        </p:spPr>
      </p:pic>
      <p:sp>
        <p:nvSpPr>
          <p:cNvPr id="29" name="Google Shape;29;p8"/>
          <p:cNvSpPr txBox="1">
            <a:spLocks noGrp="1"/>
          </p:cNvSpPr>
          <p:nvPr>
            <p:ph type="body" idx="1"/>
          </p:nvPr>
        </p:nvSpPr>
        <p:spPr>
          <a:xfrm>
            <a:off x="364679" y="2114178"/>
            <a:ext cx="7035806" cy="1053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1C253E"/>
              </a:buClr>
              <a:buSzPts val="2800"/>
              <a:buNone/>
              <a:defRPr sz="2800" b="0">
                <a:solidFill>
                  <a:srgbClr val="1C253E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pic>
        <p:nvPicPr>
          <p:cNvPr id="30" name="Google Shape;30;p8" descr="Asset 3@4x-8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5783" y="458922"/>
            <a:ext cx="1180673" cy="483056"/>
          </a:xfrm>
          <a:prstGeom prst="rect">
            <a:avLst/>
          </a:prstGeom>
          <a:noFill/>
          <a:ln>
            <a:noFill/>
          </a:ln>
        </p:spPr>
      </p:pic>
      <p:sp>
        <p:nvSpPr>
          <p:cNvPr id="31" name="Google Shape;31;p8"/>
          <p:cNvSpPr txBox="1">
            <a:spLocks noGrp="1"/>
          </p:cNvSpPr>
          <p:nvPr>
            <p:ph type="title"/>
          </p:nvPr>
        </p:nvSpPr>
        <p:spPr>
          <a:xfrm>
            <a:off x="364679" y="702236"/>
            <a:ext cx="7046145" cy="1382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1C253E"/>
              </a:buClr>
              <a:buSzPts val="4400"/>
              <a:buFont typeface="Calibri"/>
              <a:buNone/>
              <a:defRPr>
                <a:solidFill>
                  <a:srgbClr val="1C253E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9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C253E"/>
          </a:solidFill>
          <a:ln>
            <a:noFill/>
          </a:ln>
          <a:effectLst>
            <a:outerShdw blurRad="40000" dist="23000" dir="5400000" rotWithShape="0">
              <a:srgbClr val="000000">
                <a:alpha val="31764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34" name="Google Shape;34;p9" descr="Asset 8@4x-8.png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5076"/>
            <a:ext cx="9144000" cy="6842924"/>
          </a:xfrm>
          <a:prstGeom prst="rect">
            <a:avLst/>
          </a:prstGeom>
          <a:noFill/>
          <a:ln>
            <a:noFill/>
          </a:ln>
        </p:spPr>
      </p:pic>
      <p:sp>
        <p:nvSpPr>
          <p:cNvPr id="35" name="Google Shape;35;p9"/>
          <p:cNvSpPr txBox="1">
            <a:spLocks noGrp="1"/>
          </p:cNvSpPr>
          <p:nvPr>
            <p:ph type="body" idx="1"/>
          </p:nvPr>
        </p:nvSpPr>
        <p:spPr>
          <a:xfrm>
            <a:off x="364679" y="2114178"/>
            <a:ext cx="7035806" cy="1053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56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  <a:defRPr sz="2800" b="0">
                <a:solidFill>
                  <a:srgbClr val="FFFFFF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6" name="Google Shape;36;p9"/>
          <p:cNvSpPr txBox="1">
            <a:spLocks noGrp="1"/>
          </p:cNvSpPr>
          <p:nvPr>
            <p:ph type="title"/>
          </p:nvPr>
        </p:nvSpPr>
        <p:spPr>
          <a:xfrm>
            <a:off x="364679" y="702236"/>
            <a:ext cx="7046145" cy="13820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400"/>
              <a:buFont typeface="Calibri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pic>
        <p:nvPicPr>
          <p:cNvPr id="37" name="Google Shape;37;p9" descr="Asset 1@4x-8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95783" y="458922"/>
            <a:ext cx="1180673" cy="4831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Title and Content">
  <p:cSld name="2_Title and Content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1"/>
          <p:cNvSpPr>
            <a:spLocks noGrp="1"/>
          </p:cNvSpPr>
          <p:nvPr>
            <p:ph type="pic" idx="2"/>
          </p:nvPr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Title and Content">
  <p:cSld name="1_Title and Conten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5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5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431800" algn="l" rtl="0">
              <a:lnSpc>
                <a:spcPct val="100000"/>
              </a:lnSpc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"/>
          <p:cNvSpPr txBox="1">
            <a:spLocks noGrp="1"/>
          </p:cNvSpPr>
          <p:nvPr>
            <p:ph type="body" idx="1"/>
          </p:nvPr>
        </p:nvSpPr>
        <p:spPr>
          <a:xfrm>
            <a:off x="174750" y="998319"/>
            <a:ext cx="7035900" cy="2499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lang="en-GB" sz="6000" b="1" dirty="0"/>
              <a:t>Literacy </a:t>
            </a:r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lang="en-GB" sz="4800" dirty="0"/>
              <a:t>Writing Task Overview</a:t>
            </a:r>
            <a:endParaRPr dirty="0"/>
          </a:p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None/>
            </a:pPr>
            <a:r>
              <a:rPr lang="en-GB" sz="4800" dirty="0"/>
              <a:t>Key Stage Two</a:t>
            </a:r>
            <a:endParaRPr sz="4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0" name="Google Shape;50;g27f23d8cb04_0_0"/>
          <p:cNvGraphicFramePr/>
          <p:nvPr/>
        </p:nvGraphicFramePr>
        <p:xfrm>
          <a:off x="466675" y="1077242"/>
          <a:ext cx="8210650" cy="3764180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3299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37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835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6599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09350">
                <a:tc gridSpan="4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1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70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3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Poetry 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Stone Age Boy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Hansel and Gretel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90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N/A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Sentence Level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Narrative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79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adjectives to describe nouns (basic noun phrases)</a:t>
                      </a:r>
                      <a:endParaRPr sz="14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or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according to whether the next word begins with a consonant or a vowel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Introduction to the concept of paragraphing</a:t>
                      </a:r>
                      <a:endParaRPr sz="1400" u="none" strike="noStrike" cap="none"/>
                    </a:p>
                    <a:p>
                      <a:pPr marL="171450" marR="0" lvl="0" indent="-952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simple expanded noun phrases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commas in lists, including in expanded noun phrases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Choose nouns and pronouns appropriately for clarity and cohesion 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1" name="Google Shape;51;g27f23d8cb04_0_0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(LKS2 – Term 1)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2" name="Google Shape;52;g27f23d8cb04_0_0"/>
          <p:cNvGraphicFramePr/>
          <p:nvPr/>
        </p:nvGraphicFramePr>
        <p:xfrm>
          <a:off x="466675" y="4981357"/>
          <a:ext cx="8210650" cy="1619260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07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sentences.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sentence functions (statements, questions, exclamations or commands)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capital letter for names of people, places, the days of the week, and the personal pronoun ‘I’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 and pronoun 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3 spelling expectations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3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" name="Google Shape;57;p3"/>
          <p:cNvGraphicFramePr/>
          <p:nvPr/>
        </p:nvGraphicFramePr>
        <p:xfrm>
          <a:off x="412224" y="1360572"/>
          <a:ext cx="8210650" cy="2481100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17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718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8658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647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4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Play Scripts</a:t>
                      </a:r>
                      <a:endParaRPr sz="1100" u="none" strike="noStrike" cap="none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Arthur and the Golden Rope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8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N/A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Narrative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794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sentence functions (statements, questions, exclamations or commands)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Recognise and use the past, present and future tense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apostrophes in contracted forms 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paragraphing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identify simple determiners</a:t>
                      </a:r>
                      <a:endParaRPr sz="11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Join sentences and words with the conjunctions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and, but, so, or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(coordination)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because, when, if, since, while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(subordination)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fronted adverbials for cohesion</a:t>
                      </a:r>
                      <a:endParaRPr sz="14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8" name="Google Shape;58;p3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(LKS2 – Term 1)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59" name="Google Shape;59;p3"/>
          <p:cNvGraphicFramePr/>
          <p:nvPr/>
        </p:nvGraphicFramePr>
        <p:xfrm>
          <a:off x="412224" y="4103352"/>
          <a:ext cx="8210650" cy="1552204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34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sentences through examples and non-examples and exploring fragments.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capital letter for names of people, places, the days of the week, and the personal pronoun ‘I’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 and determiner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4 spelling expectations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4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Google Shape;64;geaf7fa1743_0_72"/>
          <p:cNvGraphicFramePr/>
          <p:nvPr/>
        </p:nvGraphicFramePr>
        <p:xfrm>
          <a:off x="466675" y="1185875"/>
          <a:ext cx="8210650" cy="3181928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17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0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0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400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2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3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Escape from Pompeii 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Diary of a Killer Cat 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5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Descriptive paragraph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Diary Entry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1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Choose nouns or pronouns appropriately for clarity and cohesion and to avoid repetition</a:t>
                      </a:r>
                      <a:endParaRPr sz="14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Recognise and use the past, present and future tense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apostrophes in contracted forms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Join sentences and words with the conjunctions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and, but, so, or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(coordination)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because, when, if, since, while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(subordination)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Develop understanding of sentence functions (statements, questions, exclamations or commands)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0160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5" name="Google Shape;65;geaf7fa1743_0_72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(LKS2 – Term 2)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66" name="Google Shape;66;geaf7fa1743_0_72"/>
          <p:cNvGraphicFramePr/>
          <p:nvPr/>
        </p:nvGraphicFramePr>
        <p:xfrm>
          <a:off x="466675" y="4520298"/>
          <a:ext cx="8210650" cy="1619260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07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sentences.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sentence functions (statements, questions, exclamations or commands)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capital letter for names of people, places, the days of the week, and the personal pronoun ‘I’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 and pronoun 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3 spelling expectations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3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1" name="Google Shape;71;p4"/>
          <p:cNvGraphicFramePr/>
          <p:nvPr/>
        </p:nvGraphicFramePr>
        <p:xfrm>
          <a:off x="466675" y="1326239"/>
          <a:ext cx="8210650" cy="3027575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17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13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37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369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4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Firework-Maker’s Daughter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Sea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369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Setting Description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Setting Description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9267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Introduction to basic prepositions e.g. those that can not be used as subordinating conjunctions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commas in lists, including in expanded noun phrases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Introduction to the concept of main and subordinate clauses</a:t>
                      </a:r>
                      <a:endParaRPr sz="11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direct speech</a:t>
                      </a:r>
                      <a:endParaRPr sz="14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Write simple expanded noun phrases that follow the format determiner, adjective, noun (e.g. expand before noun rather than after)</a:t>
                      </a:r>
                      <a:endParaRPr sz="1100" u="none" strike="noStrike" cap="none"/>
                    </a:p>
                    <a:p>
                      <a:pPr marL="171450" marR="0" lvl="0" indent="-952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2" name="Google Shape;72;p4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(LKS2 – Term 2)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73" name="Google Shape;73;p4"/>
          <p:cNvGraphicFramePr/>
          <p:nvPr/>
        </p:nvGraphicFramePr>
        <p:xfrm>
          <a:off x="466675" y="4480599"/>
          <a:ext cx="8210650" cy="1552204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34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sentences through examples and non-examples and exploring fragments.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capital letter for names of people, places, the days of the week, and the personal pronoun ‘I’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 and determiner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4 spelling expectations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4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8" name="Google Shape;78;p17"/>
          <p:cNvGraphicFramePr/>
          <p:nvPr/>
        </p:nvGraphicFramePr>
        <p:xfrm>
          <a:off x="466675" y="1185875"/>
          <a:ext cx="8210650" cy="3128270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17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307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2069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4000">
                <a:tc gridSpan="3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3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5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3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Miraculous Journey of Edward Tulane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Charlie and the Chocolate Factory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45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Informal Letter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Persuasive Letter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2716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Join sentences and words with the conjunctions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and, but, so, or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(coordination)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because, when, if, since, while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(subordination)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Introduce the idea of the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subject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of a sentence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fronted adverbials </a:t>
                      </a:r>
                      <a:endParaRPr sz="1400" u="none" strike="noStrike" cap="none"/>
                    </a:p>
                    <a:p>
                      <a:pPr marL="171450" marR="0" lvl="0" indent="-952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Begin to use apostrophes for singular possession.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Join sentences and words with the conjunctions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and, but, so, or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(coordination)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because, when, if, since, while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(subordination)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paragraphing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Distinguish between simple past and simple present verb tense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79" name="Google Shape;79;p17"/>
          <p:cNvSpPr txBox="1"/>
          <p:nvPr/>
        </p:nvSpPr>
        <p:spPr>
          <a:xfrm>
            <a:off x="1179101" y="510712"/>
            <a:ext cx="6219300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(LKS2 – Term 3)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80" name="Google Shape;80;p17"/>
          <p:cNvGraphicFramePr/>
          <p:nvPr/>
        </p:nvGraphicFramePr>
        <p:xfrm>
          <a:off x="466675" y="4465869"/>
          <a:ext cx="8210650" cy="1619260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071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1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sentences. </a:t>
                      </a:r>
                      <a:endParaRPr sz="11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sentence functions (statements, questions, exclamations or commands)</a:t>
                      </a:r>
                      <a:endParaRPr sz="11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capital letter for names of people, places, the days of the week, and the personal pronoun ‘I’</a:t>
                      </a:r>
                      <a:endParaRPr sz="11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 and pronoun 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3 spelling expectations</a:t>
                      </a:r>
                      <a:endParaRPr sz="11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3 spelling expectations</a:t>
                      </a:r>
                      <a:endParaRPr sz="11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5" name="Google Shape;85;p13"/>
          <p:cNvGraphicFramePr/>
          <p:nvPr/>
        </p:nvGraphicFramePr>
        <p:xfrm>
          <a:off x="466675" y="1419787"/>
          <a:ext cx="8210650" cy="2361030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17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3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5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4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Boy at the Back of the Class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1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Short </a:t>
                      </a: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Narrative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4272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the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subject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of a sentence 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apostrophes in contracted forms and for singular possession 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identify pronouns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Join sentences and words with the conjunctions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and, but, so, or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(coordination)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because, when, if, since, while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(subordination)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Develop understanding of main and subordinate clauses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952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4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6" name="Google Shape;86;p13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(LKS2 – Term 3)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87" name="Google Shape;87;p13"/>
          <p:cNvGraphicFramePr/>
          <p:nvPr/>
        </p:nvGraphicFramePr>
        <p:xfrm>
          <a:off x="466675" y="3979735"/>
          <a:ext cx="8210650" cy="1552204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340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sentences through examples and non-examples and exploring fragments.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capital letter for names of people, places, the days of the week, and the personal pronoun ‘I’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 and determiner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4 spelling expectations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4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2" name="Google Shape;92;geaf7fa1743_0_66"/>
          <p:cNvGraphicFramePr/>
          <p:nvPr/>
        </p:nvGraphicFramePr>
        <p:xfrm>
          <a:off x="466675" y="1061892"/>
          <a:ext cx="8210650" cy="4008425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41053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053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9665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1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9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5</a:t>
                      </a:r>
                      <a:endParaRPr sz="9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Street Child</a:t>
                      </a:r>
                      <a:endParaRPr sz="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71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9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9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Sentence Level</a:t>
                      </a:r>
                      <a:endParaRPr sz="9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Non-Chron report</a:t>
                      </a:r>
                      <a:endParaRPr sz="90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602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9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900" b="1" u="none" strike="noStrike" cap="none"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wide range of coordinating and subordinating conjunctions to write multi-clause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Introduction to formality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modal verbs or adverbs to indicate degrees of possibility.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wide range of fronted adverbials for cohesion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identify a range of determiners</a:t>
                      </a:r>
                      <a:endParaRPr sz="1400" u="none" strike="noStrike" cap="none"/>
                    </a:p>
                    <a:p>
                      <a:pPr marL="171450" marR="0" lvl="0" indent="-952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952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9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3" name="Google Shape;93;geaf7fa1743_0_66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(UKS2 – Term 1)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94" name="Google Shape;94;geaf7fa1743_0_66"/>
          <p:cNvGraphicFramePr/>
          <p:nvPr/>
        </p:nvGraphicFramePr>
        <p:xfrm>
          <a:off x="466675" y="5175187"/>
          <a:ext cx="8210650" cy="1378025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3780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endParaRPr sz="9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9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pronoun, determiner, preposition </a:t>
                      </a: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main and subordinate clauses and use this to identify and correct punctuation errors in writing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commas in lists, including in expanded noun phrases and after fronted adverbials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5/6 spelling expectations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5/6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9" name="Google Shape;99;p14"/>
          <p:cNvGraphicFramePr/>
          <p:nvPr/>
        </p:nvGraphicFramePr>
        <p:xfrm>
          <a:off x="466675" y="1266101"/>
          <a:ext cx="8210650" cy="2750780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17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3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3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6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Brightstorm (incl. extracts from Northern Lights)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3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Balanced Argument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Narrative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34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Know the difference between formal and informal vocabulary (including the subjunctive)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the subject, verb and object of a sentence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active and passive form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modal verbs or adverbs to indicate degrees of possibility.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fronted adverbials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 wide range of coordinating and subordinating conjunctions to write multi-clause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main and subordinate clauses and use this to identify and correct punctuation errors in writing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semi-colon, colon and dash to mark the boundary between independent clauses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direct speech, including use of other punctuation.</a:t>
                      </a:r>
                      <a:endParaRPr sz="1400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0" name="Google Shape;100;p14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(UKS2 – Term 1)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01" name="Google Shape;101;p14"/>
          <p:cNvGraphicFramePr/>
          <p:nvPr/>
        </p:nvGraphicFramePr>
        <p:xfrm>
          <a:off x="466675" y="4307800"/>
          <a:ext cx="8210650" cy="1935490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05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 phrases and clauses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the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subject, verb and object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of a sentence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direct speech, including use of other punctuation.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pronoun, determiner, preposition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nouns using more complex expanded noun phrases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commas in lists, including in expanded noun phrases, and after fronted adverbials.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how words are related by meaning as synonyms and antonyms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prefixes and suffixes in line with Year 5/6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6" name="Google Shape;106;geaf7fa1743_0_78"/>
          <p:cNvGraphicFramePr/>
          <p:nvPr>
            <p:extLst>
              <p:ext uri="{D42A27DB-BD31-4B8C-83A1-F6EECF244321}">
                <p14:modId xmlns:p14="http://schemas.microsoft.com/office/powerpoint/2010/main" val="1513935265"/>
              </p:ext>
            </p:extLst>
          </p:nvPr>
        </p:nvGraphicFramePr>
        <p:xfrm>
          <a:off x="466675" y="1185875"/>
          <a:ext cx="8210650" cy="3799640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63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895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89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7800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2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565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5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9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Highwayman</a:t>
                      </a:r>
                      <a:endParaRPr sz="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9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9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Greek Mythology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35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Descriptive paragraph (including direct speech if appropriate) </a:t>
                      </a:r>
                      <a:endParaRPr sz="9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Non-</a:t>
                      </a:r>
                      <a:r>
                        <a:rPr lang="en-GB" sz="900" dirty="0" err="1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chron</a:t>
                      </a:r>
                      <a:r>
                        <a:rPr lang="en-GB" sz="900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 report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974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90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direct speech, including use of other punctuation.</a:t>
                      </a:r>
                      <a:endParaRPr sz="1400" u="none" strike="noStrike" cap="none" dirty="0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fronted adverbials</a:t>
                      </a:r>
                      <a:endParaRPr sz="1400" u="none" strike="noStrike" cap="none" dirty="0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nouns using more complex expanded noun phrases</a:t>
                      </a:r>
                      <a:endParaRPr sz="1400" u="none" strike="noStrike" cap="none" dirty="0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Char char="•"/>
                      </a:pPr>
                      <a:r>
                        <a:rPr lang="en-GB" sz="90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Recognise and use the past, present and future tense, including the progressive</a:t>
                      </a:r>
                      <a:endParaRPr sz="1400" u="none" strike="noStrike" cap="none" dirty="0"/>
                    </a:p>
                    <a:p>
                      <a:pPr marL="171450" marR="0" lvl="0" indent="-952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900" u="none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2476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Char char="•"/>
                      </a:pPr>
                      <a:r>
                        <a:rPr lang="en-US" sz="900" u="none" strike="noStrike" cap="none" dirty="0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Punctuate bullet points</a:t>
                      </a:r>
                      <a:endParaRPr sz="900" u="none" strike="noStrike" cap="none" dirty="0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9E9E9E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07" name="Google Shape;107;geaf7fa1743_0_78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(UKS2 – Term 2)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08" name="Google Shape;108;geaf7fa1743_0_78"/>
          <p:cNvGraphicFramePr/>
          <p:nvPr/>
        </p:nvGraphicFramePr>
        <p:xfrm>
          <a:off x="466675" y="4650944"/>
          <a:ext cx="8210650" cy="1820428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05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171450" marR="0" lvl="0" indent="-1016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pronoun, determiner, preposition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main and subordinate clauses and use this to identify and correct punctuation errors in writing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commas in lists, including in expanded noun phrases and after fronted adverbials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5/6 spelling expectations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5/6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3" name="Google Shape;113;p16"/>
          <p:cNvGraphicFramePr/>
          <p:nvPr/>
        </p:nvGraphicFramePr>
        <p:xfrm>
          <a:off x="457200" y="1600199"/>
          <a:ext cx="8210650" cy="1861475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17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3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5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6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Holes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681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Informal Letter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Persuasive Brochure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681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Consolidation of previously-taught objectives.</a:t>
                      </a:r>
                      <a:endParaRPr sz="1100" b="1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14" name="Google Shape;114;p16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(UKS2 – Term </a:t>
            </a:r>
            <a:r>
              <a:rPr lang="en-GB" sz="1800" b="1">
                <a:latin typeface="Calibri"/>
                <a:ea typeface="Calibri"/>
                <a:cs typeface="Calibri"/>
                <a:sym typeface="Calibri"/>
              </a:rPr>
              <a:t>2</a:t>
            </a: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15" name="Google Shape;115;p16"/>
          <p:cNvGraphicFramePr/>
          <p:nvPr/>
        </p:nvGraphicFramePr>
        <p:xfrm>
          <a:off x="457200" y="3738112"/>
          <a:ext cx="8210650" cy="1935490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05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 phrases and clauses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the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subject, verb and object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of a sentence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direct speech, including use of other punctuation.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pronoun, determiner, preposition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nouns using more complex expanded noun phrases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commas in lists, including in expanded noun phrases, and after fronted adverbials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how words are related by meaning as synonyms and antonyms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prefixes and suffixes in line with Year 5/6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0" name="Google Shape;120;geaf7fa1743_0_89"/>
          <p:cNvGraphicFramePr/>
          <p:nvPr/>
        </p:nvGraphicFramePr>
        <p:xfrm>
          <a:off x="466675" y="1185873"/>
          <a:ext cx="8210650" cy="2698625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1729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377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6732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Term 3</a:t>
                      </a:r>
                      <a:endParaRPr sz="1100" u="none" strike="noStrike" cap="none"/>
                    </a:p>
                  </a:txBody>
                  <a:tcPr marL="91425" marR="91425" marT="91425" marB="91425"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68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5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Nowhere Emporium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39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Diary Entry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Narrative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705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apostrophes in contracted forms and for singular possession </a:t>
                      </a: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i="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the subject, verb and object of a sentence </a:t>
                      </a:r>
                      <a:endParaRPr sz="1100" i="0" u="none" strike="noStrike" cap="none">
                        <a:solidFill>
                          <a:srgbClr val="000000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identify a range of prepositions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Char char="•"/>
                      </a:pPr>
                      <a:r>
                        <a:rPr lang="en-GB" sz="1100" i="0" u="none" strike="noStrike" cap="none">
                          <a:solidFill>
                            <a:srgbClr val="000000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pronouns </a:t>
                      </a:r>
                      <a:endParaRPr sz="1100" u="none" strike="noStrike" cap="none">
                        <a:solidFill>
                          <a:schemeClr val="dk1"/>
                        </a:solidFill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21" name="Google Shape;121;geaf7fa1743_0_89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(UKS2 – Term 3)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22" name="Google Shape;122;geaf7fa1743_0_89"/>
          <p:cNvGraphicFramePr/>
          <p:nvPr/>
        </p:nvGraphicFramePr>
        <p:xfrm>
          <a:off x="466675" y="4032779"/>
          <a:ext cx="8210650" cy="1820428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05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endParaRPr sz="1100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pronoun, determiner, preposition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Consolidate understanding of main and subordinate clauses and use this to identify and correct punctuation errors in writing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commas in lists, including in expanded noun phrases and after fronted adverbials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Simple prefixes and suffixes, in line with Year 5/6 spelling expectations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in line with Year 5/6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7" name="Google Shape;127;p15"/>
          <p:cNvGraphicFramePr/>
          <p:nvPr>
            <p:extLst>
              <p:ext uri="{D42A27DB-BD31-4B8C-83A1-F6EECF244321}">
                <p14:modId xmlns:p14="http://schemas.microsoft.com/office/powerpoint/2010/main" val="2558351895"/>
              </p:ext>
            </p:extLst>
          </p:nvPr>
        </p:nvGraphicFramePr>
        <p:xfrm>
          <a:off x="466675" y="1155842"/>
          <a:ext cx="8210650" cy="3450135"/>
        </p:xfrm>
        <a:graphic>
          <a:graphicData uri="http://schemas.openxmlformats.org/drawingml/2006/table">
            <a:tbl>
              <a:tblPr>
                <a:noFill/>
                <a:tableStyleId>{3A392F66-93B4-4084-9C0D-9C236BB97283}</a:tableStyleId>
              </a:tblPr>
              <a:tblGrid>
                <a:gridCol w="1399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477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0632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7096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Year 6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GB" sz="11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Literacy Through Media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GB" sz="11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Arrival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1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Writing Tasks (Text Types)</a:t>
                      </a:r>
                      <a:endParaRPr sz="1100" b="1" u="none" strike="noStrike" cap="none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Letter of complaint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r>
                        <a:rPr lang="en-GB" sz="11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News report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GB" sz="1100" u="none" strike="noStrike" cap="none" dirty="0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First person narrative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8871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4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VGP</a:t>
                      </a:r>
                      <a:endParaRPr sz="1100" b="1" u="none" strike="noStrike" cap="none"/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  <a:tabLst/>
                        <a:defRPr/>
                      </a:pPr>
                      <a:r>
                        <a:rPr lang="en-US" sz="1100" u="none" strike="noStrike" cap="none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Consolidation of KS2 VGP objectives and application in writing.</a:t>
                      </a: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400" u="none" strike="noStrike" cap="none" dirty="0"/>
                    </a:p>
                    <a:p>
                      <a:pPr marL="171450" marR="0" lvl="0" indent="-952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200"/>
                        <a:buFont typeface="Arial"/>
                        <a:buNone/>
                      </a:pPr>
                      <a:endParaRPr sz="1100" u="none" strike="noStrike" cap="none" dirty="0">
                        <a:latin typeface="Calibri"/>
                        <a:ea typeface="Calibri"/>
                        <a:cs typeface="Calibri"/>
                        <a:sym typeface="Calibri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US" sz="1100" u="none" strike="noStrike" cap="none" dirty="0">
                          <a:latin typeface="Calibri" panose="020F0502020204030204" pitchFamily="34" charset="0"/>
                          <a:ea typeface="Calibri" panose="020F0502020204030204" pitchFamily="34" charset="0"/>
                          <a:cs typeface="Calibri" panose="020F0502020204030204" pitchFamily="34" charset="0"/>
                        </a:rPr>
                        <a:t>Consolidation of KS2 VGP objectives and application in writing.</a:t>
                      </a:r>
                      <a:endParaRPr sz="1100" u="none" strike="noStrike" cap="none" dirty="0">
                        <a:latin typeface="Calibri" panose="020F0502020204030204" pitchFamily="34" charset="0"/>
                        <a:ea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marL="91425" marR="91425" marT="91425" marB="91425">
                    <a:solidFill>
                      <a:srgbClr val="F3F3F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28" name="Google Shape;128;p15"/>
          <p:cNvSpPr txBox="1"/>
          <p:nvPr/>
        </p:nvSpPr>
        <p:spPr>
          <a:xfrm>
            <a:off x="1179101" y="510712"/>
            <a:ext cx="62193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45720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VGP Overview (UKS2 – Term </a:t>
            </a:r>
            <a:r>
              <a:rPr lang="en-GB" sz="1800" b="1">
                <a:latin typeface="Calibri"/>
                <a:ea typeface="Calibri"/>
                <a:cs typeface="Calibri"/>
                <a:sym typeface="Calibri"/>
              </a:rPr>
              <a:t>3</a:t>
            </a:r>
            <a:r>
              <a:rPr lang="en-GB" sz="1800" b="1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)</a:t>
            </a:r>
            <a:endParaRPr sz="18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aphicFrame>
        <p:nvGraphicFramePr>
          <p:cNvPr id="129" name="Google Shape;129;p15"/>
          <p:cNvGraphicFramePr/>
          <p:nvPr/>
        </p:nvGraphicFramePr>
        <p:xfrm>
          <a:off x="466675" y="4467784"/>
          <a:ext cx="8210650" cy="1935490"/>
        </p:xfrm>
        <a:graphic>
          <a:graphicData uri="http://schemas.openxmlformats.org/drawingml/2006/table">
            <a:tbl>
              <a:tblPr firstRow="1" bandRow="1">
                <a:noFill/>
                <a:tableStyleId>{3A392F66-93B4-4084-9C0D-9C236BB97283}</a:tableStyleId>
              </a:tblPr>
              <a:tblGrid>
                <a:gridCol w="8210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50532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1100" b="1" u="none" strike="noStrike" cap="none"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The following VGP objectives will be covered throughout the year and regularly revisited during retrieval practice: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Further develop understanding of the concept of  phrases and clauses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Identify the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subject, verb and object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of a sentence 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capital letters and full stops, exclamation marks and question marks to punctuate sentences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and punctuate direct speech, including use of other punctuation.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the terminology </a:t>
                      </a:r>
                      <a:r>
                        <a:rPr lang="en-GB" sz="1100" i="1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noun, adjective, verb, adverb, conjunction, pronoun, determiner, preposition </a:t>
                      </a: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(and be able to identify these in a sentence)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Describe nouns using more complex expanded noun phrases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Use commas in lists, including in expanded noun phrases, and after fronted adverbials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how words are related by meaning as synonyms and antonyms</a:t>
                      </a:r>
                      <a:endParaRPr sz="1400" u="none" strike="noStrike" cap="none"/>
                    </a:p>
                    <a:p>
                      <a:pPr marL="171450" marR="0" lvl="0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1100"/>
                        <a:buFont typeface="Arial"/>
                        <a:buChar char="•"/>
                      </a:pPr>
                      <a:r>
                        <a:rPr lang="en-GB" sz="1100" u="none" strike="noStrike" cap="none">
                          <a:solidFill>
                            <a:schemeClr val="dk1"/>
                          </a:solidFill>
                          <a:latin typeface="Calibri"/>
                          <a:ea typeface="Calibri"/>
                          <a:cs typeface="Calibri"/>
                          <a:sym typeface="Calibri"/>
                        </a:rPr>
                        <a:t>Explore word families, prefixes and suffixes in line with Year 5/6 spelling expectations</a:t>
                      </a:r>
                      <a:endParaRPr sz="1400" u="none" strike="noStrike" cap="none"/>
                    </a:p>
                  </a:txBody>
                  <a:tcPr marL="91450" marR="91450" marT="45725" marB="45725"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2462</Words>
  <Application>Microsoft Office PowerPoint</Application>
  <PresentationFormat>On-screen Show (4:3)</PresentationFormat>
  <Paragraphs>267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Liam Murray</dc:creator>
  <cp:lastModifiedBy>Rose Alexander</cp:lastModifiedBy>
  <cp:revision>1</cp:revision>
  <dcterms:modified xsi:type="dcterms:W3CDTF">2025-09-16T12:16:48Z</dcterms:modified>
</cp:coreProperties>
</file>