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9"/>
  </p:notesMasterIdLst>
  <p:sldIdLst>
    <p:sldId id="256" r:id="rId2"/>
    <p:sldId id="257" r:id="rId3"/>
    <p:sldId id="258" r:id="rId4"/>
    <p:sldId id="259" r:id="rId5"/>
    <p:sldId id="260" r:id="rId6"/>
    <p:sldId id="261" r:id="rId7"/>
    <p:sldId id="262" r:id="rId8"/>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4" roundtripDataSignature="AMtx7mixOURnBseCKQUB5TOKTSlODhZB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690F4EE-A93C-47BD-AD62-9407AEB96BB0}">
  <a:tblStyle styleId="{5690F4EE-A93C-47BD-AD62-9407AEB96BB0}"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E00CE2C3-B612-40E4-94CC-F88094E8E976}" styleName="Table_1">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
        <p:cNvGrpSpPr/>
        <p:nvPr/>
      </p:nvGrpSpPr>
      <p:grpSpPr>
        <a:xfrm>
          <a:off x="0" y="0"/>
          <a:ext cx="0" cy="0"/>
          <a:chOff x="0" y="0"/>
          <a:chExt cx="0" cy="0"/>
        </a:xfrm>
      </p:grpSpPr>
      <p:sp>
        <p:nvSpPr>
          <p:cNvPr id="42" name="Google Shape;42;geb77333bdf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3" name="Google Shape;43;geb77333bdf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g27f20886d41_0_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8" name="Google Shape;48;g27f20886d41_0_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geb77333bdf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4" name="Google Shape;54;geb77333bdf_0_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0" name="Google Shape;60;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6" name="Google Shape;6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eb77333bdf_0_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3" name="Google Shape;73;geb77333bdf_0_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9" name="Google Shape;79;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11"/>
        <p:cNvGrpSpPr/>
        <p:nvPr/>
      </p:nvGrpSpPr>
      <p:grpSpPr>
        <a:xfrm>
          <a:off x="0" y="0"/>
          <a:ext cx="0" cy="0"/>
          <a:chOff x="0" y="0"/>
          <a:chExt cx="0" cy="0"/>
        </a:xfrm>
      </p:grpSpPr>
      <p:sp>
        <p:nvSpPr>
          <p:cNvPr id="12" name="Google Shape;12;p6"/>
          <p:cNvSpPr txBox="1">
            <a:spLocks noGrp="1"/>
          </p:cNvSpPr>
          <p:nvPr>
            <p:ph type="body" idx="1"/>
          </p:nvPr>
        </p:nvSpPr>
        <p:spPr>
          <a:xfrm>
            <a:off x="364679" y="1543122"/>
            <a:ext cx="7035806" cy="61735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480"/>
              </a:spcBef>
              <a:spcAft>
                <a:spcPts val="0"/>
              </a:spcAft>
              <a:buClr>
                <a:srgbClr val="1C253E"/>
              </a:buClr>
              <a:buSzPts val="2400"/>
              <a:buNone/>
              <a:defRPr sz="2400" b="0">
                <a:solidFill>
                  <a:srgbClr val="1C253E"/>
                </a:solidFill>
              </a:defRPr>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pic>
        <p:nvPicPr>
          <p:cNvPr id="13" name="Google Shape;13;p6" descr="Asset 3@4x-8.png"/>
          <p:cNvPicPr preferRelativeResize="0"/>
          <p:nvPr/>
        </p:nvPicPr>
        <p:blipFill rotWithShape="1">
          <a:blip r:embed="rId2">
            <a:alphaModFix/>
          </a:blip>
          <a:srcRect/>
          <a:stretch/>
        </p:blipFill>
        <p:spPr>
          <a:xfrm>
            <a:off x="7495783" y="458922"/>
            <a:ext cx="1180673" cy="483056"/>
          </a:xfrm>
          <a:prstGeom prst="rect">
            <a:avLst/>
          </a:prstGeom>
          <a:noFill/>
          <a:ln>
            <a:noFill/>
          </a:ln>
        </p:spPr>
      </p:pic>
      <p:pic>
        <p:nvPicPr>
          <p:cNvPr id="14" name="Google Shape;14;p6" descr="Asset 4@4x-8.png"/>
          <p:cNvPicPr preferRelativeResize="0"/>
          <p:nvPr/>
        </p:nvPicPr>
        <p:blipFill rotWithShape="1">
          <a:blip r:embed="rId3">
            <a:alphaModFix/>
          </a:blip>
          <a:srcRect/>
          <a:stretch/>
        </p:blipFill>
        <p:spPr>
          <a:xfrm>
            <a:off x="3460750" y="3981450"/>
            <a:ext cx="5683250" cy="2876550"/>
          </a:xfrm>
          <a:prstGeom prst="rect">
            <a:avLst/>
          </a:prstGeom>
          <a:noFill/>
          <a:ln>
            <a:noFill/>
          </a:ln>
        </p:spPr>
      </p:pic>
      <p:sp>
        <p:nvSpPr>
          <p:cNvPr id="15" name="Google Shape;15;p6"/>
          <p:cNvSpPr txBox="1">
            <a:spLocks noGrp="1"/>
          </p:cNvSpPr>
          <p:nvPr>
            <p:ph type="title"/>
          </p:nvPr>
        </p:nvSpPr>
        <p:spPr>
          <a:xfrm>
            <a:off x="364679" y="702236"/>
            <a:ext cx="7046145" cy="802429"/>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Clr>
                <a:srgbClr val="1C253E"/>
              </a:buClr>
              <a:buSzPts val="4400"/>
              <a:buFont typeface="Calibri"/>
              <a:buNone/>
              <a:defRPr>
                <a:solidFill>
                  <a:srgbClr val="1C253E"/>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6"/>
          <p:cNvSpPr txBox="1">
            <a:spLocks noGrp="1"/>
          </p:cNvSpPr>
          <p:nvPr>
            <p:ph type="body" idx="2"/>
          </p:nvPr>
        </p:nvSpPr>
        <p:spPr>
          <a:xfrm>
            <a:off x="364679" y="2490093"/>
            <a:ext cx="8229600" cy="3336965"/>
          </a:xfrm>
          <a:prstGeom prst="rect">
            <a:avLst/>
          </a:prstGeom>
          <a:noFill/>
          <a:ln>
            <a:noFill/>
          </a:ln>
        </p:spPr>
        <p:txBody>
          <a:bodyPr spcFirstLastPara="1" wrap="square" lIns="91425" tIns="45700" rIns="91425" bIns="45700" anchor="t" anchorCtr="0">
            <a:noAutofit/>
          </a:bodyPr>
          <a:lstStyle>
            <a:lvl1pPr marL="457200" marR="0" lvl="0" indent="-342900" algn="l">
              <a:lnSpc>
                <a:spcPct val="100000"/>
              </a:lnSpc>
              <a:spcBef>
                <a:spcPts val="0"/>
              </a:spcBef>
              <a:spcAft>
                <a:spcPts val="0"/>
              </a:spcAft>
              <a:buClr>
                <a:srgbClr val="1C253E"/>
              </a:buClr>
              <a:buSzPts val="1800"/>
              <a:buFont typeface="Arial"/>
              <a:buChar char="•"/>
              <a:defRPr sz="1800">
                <a:solidFill>
                  <a:srgbClr val="1C253E"/>
                </a:solidFill>
              </a:defRPr>
            </a:lvl1pPr>
            <a:lvl2pPr marL="914400" lvl="1" indent="-342900" algn="l">
              <a:lnSpc>
                <a:spcPct val="100000"/>
              </a:lnSpc>
              <a:spcBef>
                <a:spcPts val="120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4_Title Slide">
  <p:cSld name="4_Title Slide">
    <p:spTree>
      <p:nvGrpSpPr>
        <p:cNvPr id="1" name="Shape 17"/>
        <p:cNvGrpSpPr/>
        <p:nvPr/>
      </p:nvGrpSpPr>
      <p:grpSpPr>
        <a:xfrm>
          <a:off x="0" y="0"/>
          <a:ext cx="0" cy="0"/>
          <a:chOff x="0" y="0"/>
          <a:chExt cx="0" cy="0"/>
        </a:xfrm>
      </p:grpSpPr>
      <p:sp>
        <p:nvSpPr>
          <p:cNvPr id="18" name="Google Shape;18;p10"/>
          <p:cNvSpPr/>
          <p:nvPr/>
        </p:nvSpPr>
        <p:spPr>
          <a:xfrm>
            <a:off x="0" y="0"/>
            <a:ext cx="9144000" cy="6858000"/>
          </a:xfrm>
          <a:prstGeom prst="rect">
            <a:avLst/>
          </a:prstGeom>
          <a:solidFill>
            <a:srgbClr val="1C253E"/>
          </a:solidFill>
          <a:ln>
            <a:noFill/>
          </a:ln>
          <a:effectLst>
            <a:outerShdw blurRad="40000" dist="23000" dir="5400000" rotWithShape="0">
              <a:srgbClr val="000000">
                <a:alpha val="3098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10" descr="Asset 9@4x-8.png"/>
          <p:cNvPicPr preferRelativeResize="0"/>
          <p:nvPr/>
        </p:nvPicPr>
        <p:blipFill rotWithShape="1">
          <a:blip r:embed="rId2">
            <a:alphaModFix/>
          </a:blip>
          <a:srcRect/>
          <a:stretch/>
        </p:blipFill>
        <p:spPr>
          <a:xfrm>
            <a:off x="0" y="18250"/>
            <a:ext cx="9144000" cy="6839750"/>
          </a:xfrm>
          <a:prstGeom prst="rect">
            <a:avLst/>
          </a:prstGeom>
          <a:noFill/>
          <a:ln>
            <a:noFill/>
          </a:ln>
        </p:spPr>
      </p:pic>
      <p:sp>
        <p:nvSpPr>
          <p:cNvPr id="20" name="Google Shape;20;p10"/>
          <p:cNvSpPr txBox="1">
            <a:spLocks noGrp="1"/>
          </p:cNvSpPr>
          <p:nvPr>
            <p:ph type="body" idx="1"/>
          </p:nvPr>
        </p:nvSpPr>
        <p:spPr>
          <a:xfrm>
            <a:off x="364679" y="2114178"/>
            <a:ext cx="7035806" cy="105372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560"/>
              </a:spcBef>
              <a:spcAft>
                <a:spcPts val="0"/>
              </a:spcAft>
              <a:buClr>
                <a:srgbClr val="FFFFFF"/>
              </a:buClr>
              <a:buSzPts val="2800"/>
              <a:buNone/>
              <a:defRPr sz="2800" b="0">
                <a:solidFill>
                  <a:srgbClr val="FFFFFF"/>
                </a:solidFill>
              </a:defRPr>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21" name="Google Shape;21;p10"/>
          <p:cNvSpPr txBox="1">
            <a:spLocks noGrp="1"/>
          </p:cNvSpPr>
          <p:nvPr>
            <p:ph type="title"/>
          </p:nvPr>
        </p:nvSpPr>
        <p:spPr>
          <a:xfrm>
            <a:off x="364679" y="702236"/>
            <a:ext cx="7046145" cy="1382059"/>
          </a:xfrm>
          <a:prstGeom prst="rect">
            <a:avLst/>
          </a:prstGeom>
          <a:noFill/>
          <a:ln>
            <a:noFill/>
          </a:ln>
        </p:spPr>
        <p:txBody>
          <a:bodyPr spcFirstLastPara="1" wrap="square" lIns="91425" tIns="45700" rIns="91425" bIns="45700" anchor="t" anchorCtr="0">
            <a:noAutofit/>
          </a:bodyPr>
          <a:lstStyle>
            <a:lvl1pPr lvl="0" algn="l">
              <a:lnSpc>
                <a:spcPct val="90000"/>
              </a:lnSpc>
              <a:spcBef>
                <a:spcPts val="0"/>
              </a:spcBef>
              <a:spcAft>
                <a:spcPts val="0"/>
              </a:spcAft>
              <a:buClr>
                <a:schemeClr val="lt1"/>
              </a:buClr>
              <a:buSzPts val="4400"/>
              <a:buFont typeface="Calibri"/>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22" name="Google Shape;22;p10" descr="Asset 1@4x-8.png"/>
          <p:cNvPicPr preferRelativeResize="0"/>
          <p:nvPr/>
        </p:nvPicPr>
        <p:blipFill rotWithShape="1">
          <a:blip r:embed="rId3">
            <a:alphaModFix/>
          </a:blip>
          <a:srcRect/>
          <a:stretch/>
        </p:blipFill>
        <p:spPr>
          <a:xfrm>
            <a:off x="7495783" y="458922"/>
            <a:ext cx="1180673" cy="48317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23"/>
        <p:cNvGrpSpPr/>
        <p:nvPr/>
      </p:nvGrpSpPr>
      <p:grpSpPr>
        <a:xfrm>
          <a:off x="0" y="0"/>
          <a:ext cx="0" cy="0"/>
          <a:chOff x="0" y="0"/>
          <a:chExt cx="0" cy="0"/>
        </a:xfrm>
      </p:grpSpPr>
      <p:sp>
        <p:nvSpPr>
          <p:cNvPr id="24" name="Google Shape;24;p7"/>
          <p:cNvSpPr/>
          <p:nvPr/>
        </p:nvSpPr>
        <p:spPr>
          <a:xfrm>
            <a:off x="0" y="0"/>
            <a:ext cx="9144000" cy="6858000"/>
          </a:xfrm>
          <a:prstGeom prst="rect">
            <a:avLst/>
          </a:prstGeom>
          <a:solidFill>
            <a:srgbClr val="1C253E"/>
          </a:solidFill>
          <a:ln>
            <a:noFill/>
          </a:ln>
          <a:effectLst>
            <a:outerShdw blurRad="40000" dist="23000" dir="5400000" rotWithShape="0">
              <a:srgbClr val="000000">
                <a:alpha val="3098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5" name="Google Shape;25;p7" descr="Asset 2@4x-8.png"/>
          <p:cNvPicPr preferRelativeResize="0"/>
          <p:nvPr/>
        </p:nvPicPr>
        <p:blipFill rotWithShape="1">
          <a:blip r:embed="rId2">
            <a:alphaModFix/>
          </a:blip>
          <a:srcRect/>
          <a:stretch/>
        </p:blipFill>
        <p:spPr>
          <a:xfrm>
            <a:off x="0" y="0"/>
            <a:ext cx="9144000" cy="6857866"/>
          </a:xfrm>
          <a:prstGeom prst="rect">
            <a:avLst/>
          </a:prstGeom>
          <a:noFill/>
          <a:ln>
            <a:noFill/>
          </a:ln>
        </p:spPr>
      </p:pic>
      <p:pic>
        <p:nvPicPr>
          <p:cNvPr id="26" name="Google Shape;26;p7" descr="Asset 1@4x-8.png"/>
          <p:cNvPicPr preferRelativeResize="0"/>
          <p:nvPr/>
        </p:nvPicPr>
        <p:blipFill rotWithShape="1">
          <a:blip r:embed="rId3">
            <a:alphaModFix/>
          </a:blip>
          <a:srcRect/>
          <a:stretch/>
        </p:blipFill>
        <p:spPr>
          <a:xfrm>
            <a:off x="1356494" y="1163362"/>
            <a:ext cx="2955925" cy="1209675"/>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2_Title Slide">
  <p:cSld name="2_Title Slide">
    <p:spTree>
      <p:nvGrpSpPr>
        <p:cNvPr id="1" name="Shape 27"/>
        <p:cNvGrpSpPr/>
        <p:nvPr/>
      </p:nvGrpSpPr>
      <p:grpSpPr>
        <a:xfrm>
          <a:off x="0" y="0"/>
          <a:ext cx="0" cy="0"/>
          <a:chOff x="0" y="0"/>
          <a:chExt cx="0" cy="0"/>
        </a:xfrm>
      </p:grpSpPr>
      <p:pic>
        <p:nvPicPr>
          <p:cNvPr id="28" name="Google Shape;28;p8" descr="Asset 7@4x-8.png"/>
          <p:cNvPicPr preferRelativeResize="0"/>
          <p:nvPr/>
        </p:nvPicPr>
        <p:blipFill rotWithShape="1">
          <a:blip r:embed="rId2">
            <a:alphaModFix/>
          </a:blip>
          <a:srcRect/>
          <a:stretch/>
        </p:blipFill>
        <p:spPr>
          <a:xfrm>
            <a:off x="0" y="18250"/>
            <a:ext cx="9144000" cy="6839750"/>
          </a:xfrm>
          <a:prstGeom prst="rect">
            <a:avLst/>
          </a:prstGeom>
          <a:noFill/>
          <a:ln>
            <a:noFill/>
          </a:ln>
        </p:spPr>
      </p:pic>
      <p:sp>
        <p:nvSpPr>
          <p:cNvPr id="29" name="Google Shape;29;p8"/>
          <p:cNvSpPr txBox="1">
            <a:spLocks noGrp="1"/>
          </p:cNvSpPr>
          <p:nvPr>
            <p:ph type="body" idx="1"/>
          </p:nvPr>
        </p:nvSpPr>
        <p:spPr>
          <a:xfrm>
            <a:off x="364679" y="2114178"/>
            <a:ext cx="7035806" cy="105372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560"/>
              </a:spcBef>
              <a:spcAft>
                <a:spcPts val="0"/>
              </a:spcAft>
              <a:buClr>
                <a:srgbClr val="1C253E"/>
              </a:buClr>
              <a:buSzPts val="2800"/>
              <a:buNone/>
              <a:defRPr sz="2800" b="0">
                <a:solidFill>
                  <a:srgbClr val="1C253E"/>
                </a:solidFill>
              </a:defRPr>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pic>
        <p:nvPicPr>
          <p:cNvPr id="30" name="Google Shape;30;p8" descr="Asset 3@4x-8.png"/>
          <p:cNvPicPr preferRelativeResize="0"/>
          <p:nvPr/>
        </p:nvPicPr>
        <p:blipFill rotWithShape="1">
          <a:blip r:embed="rId3">
            <a:alphaModFix/>
          </a:blip>
          <a:srcRect/>
          <a:stretch/>
        </p:blipFill>
        <p:spPr>
          <a:xfrm>
            <a:off x="7495783" y="458922"/>
            <a:ext cx="1180673" cy="483056"/>
          </a:xfrm>
          <a:prstGeom prst="rect">
            <a:avLst/>
          </a:prstGeom>
          <a:noFill/>
          <a:ln>
            <a:noFill/>
          </a:ln>
        </p:spPr>
      </p:pic>
      <p:sp>
        <p:nvSpPr>
          <p:cNvPr id="31" name="Google Shape;31;p8"/>
          <p:cNvSpPr txBox="1">
            <a:spLocks noGrp="1"/>
          </p:cNvSpPr>
          <p:nvPr>
            <p:ph type="title"/>
          </p:nvPr>
        </p:nvSpPr>
        <p:spPr>
          <a:xfrm>
            <a:off x="364679" y="702236"/>
            <a:ext cx="7046145" cy="1382059"/>
          </a:xfrm>
          <a:prstGeom prst="rect">
            <a:avLst/>
          </a:prstGeom>
          <a:noFill/>
          <a:ln>
            <a:noFill/>
          </a:ln>
        </p:spPr>
        <p:txBody>
          <a:bodyPr spcFirstLastPara="1" wrap="square" lIns="91425" tIns="45700" rIns="91425" bIns="45700" anchor="t" anchorCtr="0">
            <a:noAutofit/>
          </a:bodyPr>
          <a:lstStyle>
            <a:lvl1pPr lvl="0" algn="l">
              <a:lnSpc>
                <a:spcPct val="90000"/>
              </a:lnSpc>
              <a:spcBef>
                <a:spcPts val="0"/>
              </a:spcBef>
              <a:spcAft>
                <a:spcPts val="0"/>
              </a:spcAft>
              <a:buClr>
                <a:srgbClr val="1C253E"/>
              </a:buClr>
              <a:buSzPts val="4400"/>
              <a:buFont typeface="Calibri"/>
              <a:buNone/>
              <a:defRPr>
                <a:solidFill>
                  <a:srgbClr val="1C253E"/>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32"/>
        <p:cNvGrpSpPr/>
        <p:nvPr/>
      </p:nvGrpSpPr>
      <p:grpSpPr>
        <a:xfrm>
          <a:off x="0" y="0"/>
          <a:ext cx="0" cy="0"/>
          <a:chOff x="0" y="0"/>
          <a:chExt cx="0" cy="0"/>
        </a:xfrm>
      </p:grpSpPr>
      <p:sp>
        <p:nvSpPr>
          <p:cNvPr id="33" name="Google Shape;33;p9"/>
          <p:cNvSpPr/>
          <p:nvPr/>
        </p:nvSpPr>
        <p:spPr>
          <a:xfrm>
            <a:off x="0" y="0"/>
            <a:ext cx="9144000" cy="6858000"/>
          </a:xfrm>
          <a:prstGeom prst="rect">
            <a:avLst/>
          </a:prstGeom>
          <a:solidFill>
            <a:srgbClr val="1C253E"/>
          </a:solidFill>
          <a:ln>
            <a:noFill/>
          </a:ln>
          <a:effectLst>
            <a:outerShdw blurRad="40000" dist="23000" dir="5400000" rotWithShape="0">
              <a:srgbClr val="000000">
                <a:alpha val="3098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4" name="Google Shape;34;p9" descr="Asset 8@4x-8.png"/>
          <p:cNvPicPr preferRelativeResize="0"/>
          <p:nvPr/>
        </p:nvPicPr>
        <p:blipFill rotWithShape="1">
          <a:blip r:embed="rId2">
            <a:alphaModFix/>
          </a:blip>
          <a:srcRect/>
          <a:stretch/>
        </p:blipFill>
        <p:spPr>
          <a:xfrm>
            <a:off x="0" y="15076"/>
            <a:ext cx="9144000" cy="6842924"/>
          </a:xfrm>
          <a:prstGeom prst="rect">
            <a:avLst/>
          </a:prstGeom>
          <a:noFill/>
          <a:ln>
            <a:noFill/>
          </a:ln>
        </p:spPr>
      </p:pic>
      <p:sp>
        <p:nvSpPr>
          <p:cNvPr id="35" name="Google Shape;35;p9"/>
          <p:cNvSpPr txBox="1">
            <a:spLocks noGrp="1"/>
          </p:cNvSpPr>
          <p:nvPr>
            <p:ph type="body" idx="1"/>
          </p:nvPr>
        </p:nvSpPr>
        <p:spPr>
          <a:xfrm>
            <a:off x="364679" y="2114178"/>
            <a:ext cx="7035806" cy="1053720"/>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560"/>
              </a:spcBef>
              <a:spcAft>
                <a:spcPts val="0"/>
              </a:spcAft>
              <a:buClr>
                <a:srgbClr val="FFFFFF"/>
              </a:buClr>
              <a:buSzPts val="2800"/>
              <a:buNone/>
              <a:defRPr sz="2800" b="0">
                <a:solidFill>
                  <a:srgbClr val="FFFFFF"/>
                </a:solidFill>
              </a:defRPr>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36" name="Google Shape;36;p9"/>
          <p:cNvSpPr txBox="1">
            <a:spLocks noGrp="1"/>
          </p:cNvSpPr>
          <p:nvPr>
            <p:ph type="title"/>
          </p:nvPr>
        </p:nvSpPr>
        <p:spPr>
          <a:xfrm>
            <a:off x="364679" y="702236"/>
            <a:ext cx="7046145" cy="1382059"/>
          </a:xfrm>
          <a:prstGeom prst="rect">
            <a:avLst/>
          </a:prstGeom>
          <a:noFill/>
          <a:ln>
            <a:noFill/>
          </a:ln>
        </p:spPr>
        <p:txBody>
          <a:bodyPr spcFirstLastPara="1" wrap="square" lIns="91425" tIns="45700" rIns="91425" bIns="45700" anchor="t" anchorCtr="0">
            <a:noAutofit/>
          </a:bodyPr>
          <a:lstStyle>
            <a:lvl1pPr lvl="0" algn="l">
              <a:lnSpc>
                <a:spcPct val="90000"/>
              </a:lnSpc>
              <a:spcBef>
                <a:spcPts val="0"/>
              </a:spcBef>
              <a:spcAft>
                <a:spcPts val="0"/>
              </a:spcAft>
              <a:buClr>
                <a:schemeClr val="lt1"/>
              </a:buClr>
              <a:buSzPts val="4400"/>
              <a:buFont typeface="Calibri"/>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37" name="Google Shape;37;p9" descr="Asset 1@4x-8.png"/>
          <p:cNvPicPr preferRelativeResize="0"/>
          <p:nvPr/>
        </p:nvPicPr>
        <p:blipFill rotWithShape="1">
          <a:blip r:embed="rId3">
            <a:alphaModFix/>
          </a:blip>
          <a:srcRect/>
          <a:stretch/>
        </p:blipFill>
        <p:spPr>
          <a:xfrm>
            <a:off x="7495783" y="458922"/>
            <a:ext cx="1180673" cy="48317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38"/>
        <p:cNvGrpSpPr/>
        <p:nvPr/>
      </p:nvGrpSpPr>
      <p:grpSpPr>
        <a:xfrm>
          <a:off x="0" y="0"/>
          <a:ext cx="0" cy="0"/>
          <a:chOff x="0" y="0"/>
          <a:chExt cx="0" cy="0"/>
        </a:xfrm>
      </p:grpSpPr>
      <p:sp>
        <p:nvSpPr>
          <p:cNvPr id="39" name="Google Shape;39;p11"/>
          <p:cNvSpPr>
            <a:spLocks noGrp="1"/>
          </p:cNvSpPr>
          <p:nvPr>
            <p:ph type="pic" idx="2"/>
          </p:nvPr>
        </p:nvSpPr>
        <p:spPr>
          <a:xfrm>
            <a:off x="0" y="0"/>
            <a:ext cx="9144000" cy="6858000"/>
          </a:xfrm>
          <a:prstGeom prst="rect">
            <a:avLst/>
          </a:prstGeom>
          <a:noFill/>
          <a:ln>
            <a:no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4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5"/>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4"/>
        <p:cNvGrpSpPr/>
        <p:nvPr/>
      </p:nvGrpSpPr>
      <p:grpSpPr>
        <a:xfrm>
          <a:off x="0" y="0"/>
          <a:ext cx="0" cy="0"/>
          <a:chOff x="0" y="0"/>
          <a:chExt cx="0" cy="0"/>
        </a:xfrm>
      </p:grpSpPr>
      <p:sp>
        <p:nvSpPr>
          <p:cNvPr id="45" name="Google Shape;45;geb77333bdf_0_0"/>
          <p:cNvSpPr txBox="1">
            <a:spLocks noGrp="1"/>
          </p:cNvSpPr>
          <p:nvPr>
            <p:ph type="body" idx="1"/>
          </p:nvPr>
        </p:nvSpPr>
        <p:spPr>
          <a:xfrm>
            <a:off x="129850" y="1148069"/>
            <a:ext cx="7035900" cy="24999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FFFFFF"/>
              </a:buClr>
              <a:buSzPts val="2800"/>
              <a:buNone/>
            </a:pPr>
            <a:r>
              <a:rPr lang="en-GB" sz="6000" b="1" dirty="0"/>
              <a:t>Literacy</a:t>
            </a:r>
            <a:endParaRPr sz="6000" dirty="0"/>
          </a:p>
          <a:p>
            <a:pPr marL="0" lvl="0" indent="0" algn="l" rtl="0">
              <a:lnSpc>
                <a:spcPct val="90000"/>
              </a:lnSpc>
              <a:spcBef>
                <a:spcPts val="0"/>
              </a:spcBef>
              <a:spcAft>
                <a:spcPts val="0"/>
              </a:spcAft>
              <a:buClr>
                <a:srgbClr val="FFFFFF"/>
              </a:buClr>
              <a:buSzPts val="2800"/>
              <a:buNone/>
            </a:pPr>
            <a:r>
              <a:rPr lang="en-GB" sz="4800" dirty="0"/>
              <a:t>Writing Overview</a:t>
            </a:r>
            <a:endParaRPr dirty="0"/>
          </a:p>
          <a:p>
            <a:pPr marL="0" lvl="0" indent="0" algn="l" rtl="0">
              <a:lnSpc>
                <a:spcPct val="90000"/>
              </a:lnSpc>
              <a:spcBef>
                <a:spcPts val="0"/>
              </a:spcBef>
              <a:spcAft>
                <a:spcPts val="0"/>
              </a:spcAft>
              <a:buClr>
                <a:srgbClr val="FFFFFF"/>
              </a:buClr>
              <a:buSzPts val="2800"/>
              <a:buNone/>
            </a:pPr>
            <a:r>
              <a:rPr lang="en-GB" sz="4800" dirty="0"/>
              <a:t>Key Stage One</a:t>
            </a:r>
            <a:endParaRPr sz="4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9"/>
        <p:cNvGrpSpPr/>
        <p:nvPr/>
      </p:nvGrpSpPr>
      <p:grpSpPr>
        <a:xfrm>
          <a:off x="0" y="0"/>
          <a:ext cx="0" cy="0"/>
          <a:chOff x="0" y="0"/>
          <a:chExt cx="0" cy="0"/>
        </a:xfrm>
      </p:grpSpPr>
      <p:graphicFrame>
        <p:nvGraphicFramePr>
          <p:cNvPr id="50" name="Google Shape;50;g27f20886d41_0_4"/>
          <p:cNvGraphicFramePr/>
          <p:nvPr/>
        </p:nvGraphicFramePr>
        <p:xfrm>
          <a:off x="466675" y="1160212"/>
          <a:ext cx="8210650" cy="4968880"/>
        </p:xfrm>
        <a:graphic>
          <a:graphicData uri="http://schemas.openxmlformats.org/drawingml/2006/table">
            <a:tbl>
              <a:tblPr>
                <a:noFill/>
                <a:tableStyleId>{5690F4EE-A93C-47BD-AD62-9407AEB96BB0}</a:tableStyleId>
              </a:tblPr>
              <a:tblGrid>
                <a:gridCol w="1172950">
                  <a:extLst>
                    <a:ext uri="{9D8B030D-6E8A-4147-A177-3AD203B41FA5}">
                      <a16:colId xmlns:a16="http://schemas.microsoft.com/office/drawing/2014/main" val="20000"/>
                    </a:ext>
                  </a:extLst>
                </a:gridCol>
                <a:gridCol w="1172950">
                  <a:extLst>
                    <a:ext uri="{9D8B030D-6E8A-4147-A177-3AD203B41FA5}">
                      <a16:colId xmlns:a16="http://schemas.microsoft.com/office/drawing/2014/main" val="20001"/>
                    </a:ext>
                  </a:extLst>
                </a:gridCol>
                <a:gridCol w="1172950">
                  <a:extLst>
                    <a:ext uri="{9D8B030D-6E8A-4147-A177-3AD203B41FA5}">
                      <a16:colId xmlns:a16="http://schemas.microsoft.com/office/drawing/2014/main" val="20002"/>
                    </a:ext>
                  </a:extLst>
                </a:gridCol>
                <a:gridCol w="1172950">
                  <a:extLst>
                    <a:ext uri="{9D8B030D-6E8A-4147-A177-3AD203B41FA5}">
                      <a16:colId xmlns:a16="http://schemas.microsoft.com/office/drawing/2014/main" val="20003"/>
                    </a:ext>
                  </a:extLst>
                </a:gridCol>
                <a:gridCol w="1345125">
                  <a:extLst>
                    <a:ext uri="{9D8B030D-6E8A-4147-A177-3AD203B41FA5}">
                      <a16:colId xmlns:a16="http://schemas.microsoft.com/office/drawing/2014/main" val="20004"/>
                    </a:ext>
                  </a:extLst>
                </a:gridCol>
                <a:gridCol w="2173725">
                  <a:extLst>
                    <a:ext uri="{9D8B030D-6E8A-4147-A177-3AD203B41FA5}">
                      <a16:colId xmlns:a16="http://schemas.microsoft.com/office/drawing/2014/main" val="20005"/>
                    </a:ext>
                  </a:extLst>
                </a:gridCol>
              </a:tblGrid>
              <a:tr h="396650">
                <a:tc gridSpan="6">
                  <a:txBody>
                    <a:bodyPr/>
                    <a:lstStyle/>
                    <a:p>
                      <a:pPr marL="0" marR="0" lvl="0" indent="0" algn="l" rtl="0">
                        <a:lnSpc>
                          <a:spcPct val="100000"/>
                        </a:lnSpc>
                        <a:spcBef>
                          <a:spcPts val="0"/>
                        </a:spcBef>
                        <a:spcAft>
                          <a:spcPts val="0"/>
                        </a:spcAft>
                        <a:buClr>
                          <a:srgbClr val="000000"/>
                        </a:buClr>
                        <a:buSzPts val="1400"/>
                        <a:buFont typeface="Arial"/>
                        <a:buNone/>
                      </a:pPr>
                      <a:r>
                        <a:rPr lang="en-GB" sz="1100" b="1" u="none" strike="noStrike" cap="none">
                          <a:latin typeface="Calibri"/>
                          <a:ea typeface="Calibri"/>
                          <a:cs typeface="Calibri"/>
                          <a:sym typeface="Calibri"/>
                        </a:rPr>
                        <a:t>Term 1</a:t>
                      </a:r>
                      <a:endParaRPr sz="1100" u="none" strike="noStrike" cap="none"/>
                    </a:p>
                  </a:txBody>
                  <a:tcPr marL="91425" marR="91425" marT="91425" marB="91425">
                    <a:solidFill>
                      <a:srgbClr val="D9D9D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18450">
                <a:tc>
                  <a:txBody>
                    <a:bodyPr/>
                    <a:lstStyle/>
                    <a:p>
                      <a:pPr marL="0" marR="0" lvl="0" indent="0" algn="l" rtl="0">
                        <a:lnSpc>
                          <a:spcPct val="100000"/>
                        </a:lnSpc>
                        <a:spcBef>
                          <a:spcPts val="0"/>
                        </a:spcBef>
                        <a:spcAft>
                          <a:spcPts val="0"/>
                        </a:spcAft>
                        <a:buClr>
                          <a:srgbClr val="000000"/>
                        </a:buClr>
                        <a:buSzPts val="1400"/>
                        <a:buFont typeface="Arial"/>
                        <a:buNone/>
                      </a:pPr>
                      <a:r>
                        <a:rPr lang="en-GB" sz="1100" b="1" u="none" strike="noStrike" cap="none">
                          <a:latin typeface="Calibri"/>
                          <a:ea typeface="Calibri"/>
                          <a:cs typeface="Calibri"/>
                          <a:sym typeface="Calibri"/>
                        </a:rPr>
                        <a:t>Year 1</a:t>
                      </a:r>
                      <a:endParaRPr sz="1100" b="1" u="none" strike="noStrike" cap="none">
                        <a:latin typeface="Calibri"/>
                        <a:ea typeface="Calibri"/>
                        <a:cs typeface="Calibri"/>
                        <a:sym typeface="Calibri"/>
                      </a:endParaRPr>
                    </a:p>
                  </a:txBody>
                  <a:tcPr marL="91425" marR="91425" marT="91425" marB="91425">
                    <a:lnR w="9525" cap="flat" cmpd="sng">
                      <a:solidFill>
                        <a:srgbClr val="9E9E9E"/>
                      </a:solidFill>
                      <a:prstDash val="solid"/>
                      <a:round/>
                      <a:headEnd type="none" w="sm" len="sm"/>
                      <a:tailEnd type="none" w="sm" len="sm"/>
                    </a:lnR>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Funnybones</a:t>
                      </a:r>
                      <a:endParaRPr sz="1100" u="none" strike="noStrike" cap="none">
                        <a:latin typeface="Calibri"/>
                        <a:ea typeface="Calibri"/>
                        <a:cs typeface="Calibri"/>
                        <a:sym typeface="Calibri"/>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Beegu</a:t>
                      </a:r>
                      <a:endParaRPr sz="1100" u="none" strike="noStrike" cap="none">
                        <a:latin typeface="Calibri"/>
                        <a:ea typeface="Calibri"/>
                        <a:cs typeface="Calibri"/>
                        <a:sym typeface="Calibri"/>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Whatever Next</a:t>
                      </a:r>
                      <a:endParaRPr sz="1100" u="none" strike="noStrike" cap="none">
                        <a:latin typeface="Calibri"/>
                        <a:ea typeface="Calibri"/>
                        <a:cs typeface="Calibri"/>
                        <a:sym typeface="Calibri"/>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solidFill>
                            <a:srgbClr val="000000"/>
                          </a:solidFill>
                          <a:latin typeface="Calibri"/>
                          <a:ea typeface="Calibri"/>
                          <a:cs typeface="Calibri"/>
                          <a:sym typeface="Calibri"/>
                        </a:rPr>
                        <a:t>Little Red Riding Hood</a:t>
                      </a:r>
                      <a:endParaRPr sz="1100" u="none" strike="noStrike" cap="none">
                        <a:highlight>
                          <a:srgbClr val="000000"/>
                        </a:highlight>
                        <a:latin typeface="Calibri"/>
                        <a:ea typeface="Calibri"/>
                        <a:cs typeface="Calibri"/>
                        <a:sym typeface="Calibri"/>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The Jolly Christmas Postman</a:t>
                      </a:r>
                      <a:endParaRPr sz="1100" u="none" strike="noStrike" cap="none">
                        <a:latin typeface="Calibri"/>
                        <a:ea typeface="Calibri"/>
                        <a:cs typeface="Calibri"/>
                        <a:sym typeface="Calibri"/>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extLst>
                  <a:ext uri="{0D108BD9-81ED-4DB2-BD59-A6C34878D82A}">
                    <a16:rowId xmlns:a16="http://schemas.microsoft.com/office/drawing/2014/main" val="10001"/>
                  </a:ext>
                </a:extLst>
              </a:tr>
              <a:tr h="518450">
                <a:tc>
                  <a:txBody>
                    <a:bodyPr/>
                    <a:lstStyle/>
                    <a:p>
                      <a:pPr marL="0" marR="0" lvl="0" indent="0" algn="l" rtl="0">
                        <a:lnSpc>
                          <a:spcPct val="100000"/>
                        </a:lnSpc>
                        <a:spcBef>
                          <a:spcPts val="0"/>
                        </a:spcBef>
                        <a:spcAft>
                          <a:spcPts val="0"/>
                        </a:spcAft>
                        <a:buClr>
                          <a:schemeClr val="dk1"/>
                        </a:buClr>
                        <a:buSzPts val="1400"/>
                        <a:buFont typeface="Arial"/>
                        <a:buNone/>
                      </a:pPr>
                      <a:r>
                        <a:rPr lang="en-GB" sz="1100" b="1" u="none" strike="noStrike" cap="none">
                          <a:solidFill>
                            <a:schemeClr val="dk1"/>
                          </a:solidFill>
                          <a:latin typeface="Calibri"/>
                          <a:ea typeface="Calibri"/>
                          <a:cs typeface="Calibri"/>
                          <a:sym typeface="Calibri"/>
                        </a:rPr>
                        <a:t>Writing Tasks (Text Types)</a:t>
                      </a:r>
                      <a:endParaRPr sz="1100" b="1"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Oral Retell</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Captions/ Sentences</a:t>
                      </a:r>
                      <a:endParaRPr sz="1100" u="none" strike="noStrike" cap="none">
                        <a:latin typeface="Calibri"/>
                        <a:ea typeface="Calibri"/>
                        <a:cs typeface="Calibri"/>
                        <a:sym typeface="Calibri"/>
                      </a:endParaRPr>
                    </a:p>
                  </a:txBody>
                  <a:tcPr marL="91425" marR="91425" marT="91425" marB="91425">
                    <a:lnT w="9525" cap="flat" cmpd="sng">
                      <a:solidFill>
                        <a:srgbClr val="9E9E9E"/>
                      </a:solidFill>
                      <a:prstDash val="solid"/>
                      <a:round/>
                      <a:headEnd type="none" w="sm" len="sm"/>
                      <a:tailEnd type="none" w="sm" len="sm"/>
                    </a:lnT>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Oral Retell</a:t>
                      </a:r>
                      <a:endParaRPr sz="110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Captions/ Sentences</a:t>
                      </a:r>
                      <a:endParaRPr sz="1100" u="none" strike="noStrike" cap="none">
                        <a:latin typeface="Calibri"/>
                        <a:ea typeface="Calibri"/>
                        <a:cs typeface="Calibri"/>
                        <a:sym typeface="Calibri"/>
                      </a:endParaRPr>
                    </a:p>
                  </a:txBody>
                  <a:tcPr marL="91425" marR="91425" marT="91425" marB="91425">
                    <a:lnT w="9525" cap="flat" cmpd="sng">
                      <a:solidFill>
                        <a:srgbClr val="9E9E9E"/>
                      </a:solidFill>
                      <a:prstDash val="solid"/>
                      <a:round/>
                      <a:headEnd type="none" w="sm" len="sm"/>
                      <a:tailEnd type="none" w="sm" len="sm"/>
                    </a:lnT>
                    <a:solidFill>
                      <a:srgbClr val="F3F3F3"/>
                    </a:solidFill>
                  </a:tcPr>
                </a:tc>
                <a:tc>
                  <a:txBody>
                    <a:bodyPr/>
                    <a:lstStyle/>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Oral Retell</a:t>
                      </a:r>
                      <a:endParaRPr sz="11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Captions/ Sentences</a:t>
                      </a:r>
                      <a:endParaRPr sz="1100">
                        <a:latin typeface="Calibri"/>
                        <a:ea typeface="Calibri"/>
                        <a:cs typeface="Calibri"/>
                        <a:sym typeface="Calibri"/>
                      </a:endParaRPr>
                    </a:p>
                  </a:txBody>
                  <a:tcPr marL="91425" marR="91425" marT="91425" marB="91425">
                    <a:lnT w="9525" cap="flat" cmpd="sng">
                      <a:solidFill>
                        <a:srgbClr val="9E9E9E"/>
                      </a:solidFill>
                      <a:prstDash val="solid"/>
                      <a:round/>
                      <a:headEnd type="none" w="sm" len="sm"/>
                      <a:tailEnd type="none" w="sm" len="sm"/>
                    </a:lnT>
                    <a:solidFill>
                      <a:srgbClr val="F3F3F3"/>
                    </a:solidFill>
                  </a:tcPr>
                </a:tc>
                <a:tc>
                  <a:txBody>
                    <a:bodyPr/>
                    <a:lstStyle/>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Oral Retell</a:t>
                      </a:r>
                      <a:endParaRPr sz="11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Captions/ Sentences</a:t>
                      </a:r>
                      <a:endParaRPr sz="1100">
                        <a:latin typeface="Calibri"/>
                        <a:ea typeface="Calibri"/>
                        <a:cs typeface="Calibri"/>
                        <a:sym typeface="Calibri"/>
                      </a:endParaRPr>
                    </a:p>
                  </a:txBody>
                  <a:tcPr marL="91425" marR="91425" marT="91425" marB="91425">
                    <a:lnT w="9525" cap="flat" cmpd="sng">
                      <a:solidFill>
                        <a:srgbClr val="9E9E9E"/>
                      </a:solidFill>
                      <a:prstDash val="solid"/>
                      <a:round/>
                      <a:headEnd type="none" w="sm" len="sm"/>
                      <a:tailEnd type="none" w="sm" len="sm"/>
                    </a:lnT>
                    <a:solidFill>
                      <a:srgbClr val="F3F3F3"/>
                    </a:solidFill>
                  </a:tcPr>
                </a:tc>
                <a:tc>
                  <a:txBody>
                    <a:bodyPr/>
                    <a:lstStyle/>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Oral Retell</a:t>
                      </a:r>
                      <a:endParaRPr sz="1100">
                        <a:solidFill>
                          <a:schemeClr val="dk1"/>
                        </a:solidFill>
                        <a:latin typeface="Calibri"/>
                        <a:ea typeface="Calibri"/>
                        <a:cs typeface="Calibri"/>
                        <a:sym typeface="Calibri"/>
                      </a:endParaRPr>
                    </a:p>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Captions/ Sentences</a:t>
                      </a:r>
                      <a:endParaRPr sz="1100">
                        <a:latin typeface="Calibri"/>
                        <a:ea typeface="Calibri"/>
                        <a:cs typeface="Calibri"/>
                        <a:sym typeface="Calibri"/>
                      </a:endParaRPr>
                    </a:p>
                  </a:txBody>
                  <a:tcPr marL="91425" marR="91425" marT="91425" marB="91425">
                    <a:lnT w="9525" cap="flat" cmpd="sng">
                      <a:solidFill>
                        <a:srgbClr val="9E9E9E"/>
                      </a:solidFill>
                      <a:prstDash val="solid"/>
                      <a:round/>
                      <a:headEnd type="none" w="sm" len="sm"/>
                      <a:tailEnd type="none" w="sm" len="sm"/>
                    </a:lnT>
                    <a:solidFill>
                      <a:srgbClr val="F3F3F3"/>
                    </a:solidFill>
                  </a:tcPr>
                </a:tc>
                <a:extLst>
                  <a:ext uri="{0D108BD9-81ED-4DB2-BD59-A6C34878D82A}">
                    <a16:rowId xmlns:a16="http://schemas.microsoft.com/office/drawing/2014/main" val="10002"/>
                  </a:ext>
                </a:extLst>
              </a:tr>
              <a:tr h="518450">
                <a:tc>
                  <a:txBody>
                    <a:bodyPr/>
                    <a:lstStyle/>
                    <a:p>
                      <a:pPr marL="0" marR="0" lvl="0" indent="0" algn="l" rtl="0">
                        <a:lnSpc>
                          <a:spcPct val="100000"/>
                        </a:lnSpc>
                        <a:spcBef>
                          <a:spcPts val="0"/>
                        </a:spcBef>
                        <a:spcAft>
                          <a:spcPts val="0"/>
                        </a:spcAft>
                        <a:buClr>
                          <a:schemeClr val="dk1"/>
                        </a:buClr>
                        <a:buSzPts val="1400"/>
                        <a:buFont typeface="Arial"/>
                        <a:buNone/>
                      </a:pPr>
                      <a:r>
                        <a:rPr lang="en-GB" sz="1100" b="1" u="none" strike="noStrike" cap="none">
                          <a:solidFill>
                            <a:schemeClr val="dk1"/>
                          </a:solidFill>
                          <a:latin typeface="Calibri"/>
                          <a:ea typeface="Calibri"/>
                          <a:cs typeface="Calibri"/>
                          <a:sym typeface="Calibri"/>
                        </a:rPr>
                        <a:t>VGP </a:t>
                      </a:r>
                      <a:endParaRPr sz="1100" b="1" u="none" strike="noStrike" cap="none">
                        <a:latin typeface="Calibri"/>
                        <a:ea typeface="Calibri"/>
                        <a:cs typeface="Calibri"/>
                        <a:sym typeface="Calibri"/>
                      </a:endParaRPr>
                    </a:p>
                  </a:txBody>
                  <a:tcPr marL="91425" marR="91425" marT="91425" marB="91425">
                    <a:solidFill>
                      <a:srgbClr val="F3F3F3"/>
                    </a:solidFill>
                  </a:tcPr>
                </a:tc>
                <a:tc>
                  <a:txBody>
                    <a:bodyPr/>
                    <a:lstStyle/>
                    <a:p>
                      <a:pPr marL="171450" marR="0" lvl="0" indent="-171450" algn="l" rtl="0">
                        <a:lnSpc>
                          <a:spcPct val="100000"/>
                        </a:lnSpc>
                        <a:spcBef>
                          <a:spcPts val="0"/>
                        </a:spcBef>
                        <a:spcAft>
                          <a:spcPts val="0"/>
                        </a:spcAft>
                        <a:buClr>
                          <a:srgbClr val="000000"/>
                        </a:buClr>
                        <a:buSzPts val="1200"/>
                        <a:buFont typeface="Arial"/>
                        <a:buChar char="•"/>
                      </a:pPr>
                      <a:r>
                        <a:rPr lang="en-GB" sz="1100" u="none" strike="noStrike" cap="none">
                          <a:latin typeface="Calibri"/>
                          <a:ea typeface="Calibri"/>
                          <a:cs typeface="Calibri"/>
                          <a:sym typeface="Calibri"/>
                        </a:rPr>
                        <a:t>Use capital letters and full stops to punctuate sentences</a:t>
                      </a:r>
                      <a:endParaRPr sz="11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100" u="none" strike="noStrike" cap="none">
                          <a:latin typeface="Calibri"/>
                          <a:ea typeface="Calibri"/>
                          <a:cs typeface="Calibri"/>
                          <a:sym typeface="Calibri"/>
                        </a:rPr>
                        <a:t>Leave spaces between words</a:t>
                      </a:r>
                      <a:endParaRPr sz="11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100" u="none" strike="noStrike" cap="none">
                          <a:solidFill>
                            <a:schemeClr val="dk1"/>
                          </a:solidFill>
                          <a:latin typeface="Calibri"/>
                          <a:ea typeface="Calibri"/>
                          <a:cs typeface="Calibri"/>
                          <a:sym typeface="Calibri"/>
                        </a:rPr>
                        <a:t>Introduce the concept of sentences through examples and non-examples and exploring fragments</a:t>
                      </a:r>
                      <a:endParaRPr sz="1100" u="none" strike="noStrike" cap="none">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171450" marR="0" lvl="0" indent="-171450" algn="l" rtl="0">
                        <a:lnSpc>
                          <a:spcPct val="100000"/>
                        </a:lnSpc>
                        <a:spcBef>
                          <a:spcPts val="0"/>
                        </a:spcBef>
                        <a:spcAft>
                          <a:spcPts val="0"/>
                        </a:spcAft>
                        <a:buClr>
                          <a:schemeClr val="dk1"/>
                        </a:buClr>
                        <a:buSzPts val="1200"/>
                        <a:buFont typeface="Arial"/>
                        <a:buChar char="•"/>
                      </a:pPr>
                      <a:r>
                        <a:rPr lang="en-GB" sz="1100" u="none" strike="noStrike" cap="none">
                          <a:solidFill>
                            <a:schemeClr val="dk1"/>
                          </a:solidFill>
                          <a:latin typeface="Calibri"/>
                          <a:ea typeface="Calibri"/>
                          <a:cs typeface="Calibri"/>
                          <a:sym typeface="Calibri"/>
                        </a:rPr>
                        <a:t>Use capital letters and full stops to punctuate sentences</a:t>
                      </a:r>
                      <a:endParaRPr sz="110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100" u="none" strike="noStrike" cap="none">
                          <a:solidFill>
                            <a:schemeClr val="dk1"/>
                          </a:solidFill>
                          <a:latin typeface="Calibri"/>
                          <a:ea typeface="Calibri"/>
                          <a:cs typeface="Calibri"/>
                          <a:sym typeface="Calibri"/>
                        </a:rPr>
                        <a:t>Leave spaces between words</a:t>
                      </a:r>
                      <a:endParaRPr sz="110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100" u="none" strike="noStrike" cap="none">
                          <a:solidFill>
                            <a:schemeClr val="dk1"/>
                          </a:solidFill>
                          <a:latin typeface="Calibri"/>
                          <a:ea typeface="Calibri"/>
                          <a:cs typeface="Calibri"/>
                          <a:sym typeface="Calibri"/>
                        </a:rPr>
                        <a:t>Introduce the concept of sentences through examples and non-examples and exploring fragments</a:t>
                      </a:r>
                      <a:endParaRPr sz="1100" u="none" strike="noStrike" cap="none">
                        <a:solidFill>
                          <a:schemeClr val="dk1"/>
                        </a:solidFill>
                        <a:latin typeface="Calibri"/>
                        <a:ea typeface="Calibri"/>
                        <a:cs typeface="Calibri"/>
                        <a:sym typeface="Calibri"/>
                      </a:endParaRPr>
                    </a:p>
                    <a:p>
                      <a:pPr marL="457200" marR="0" lvl="0" indent="0" algn="l" rtl="0">
                        <a:lnSpc>
                          <a:spcPct val="100000"/>
                        </a:lnSpc>
                        <a:spcBef>
                          <a:spcPts val="0"/>
                        </a:spcBef>
                        <a:spcAft>
                          <a:spcPts val="0"/>
                        </a:spcAft>
                        <a:buClr>
                          <a:srgbClr val="000000"/>
                        </a:buClr>
                        <a:buSzPts val="1100"/>
                        <a:buFont typeface="Arial"/>
                        <a:buNone/>
                      </a:pPr>
                      <a:endParaRPr sz="1100" u="none" strike="noStrike" cap="none">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171450" marR="0" lvl="0" indent="-171450" algn="l" rtl="0">
                        <a:lnSpc>
                          <a:spcPct val="100000"/>
                        </a:lnSpc>
                        <a:spcBef>
                          <a:spcPts val="0"/>
                        </a:spcBef>
                        <a:spcAft>
                          <a:spcPts val="0"/>
                        </a:spcAft>
                        <a:buClr>
                          <a:srgbClr val="000000"/>
                        </a:buClr>
                        <a:buSzPts val="1200"/>
                        <a:buFont typeface="Arial"/>
                        <a:buChar char="•"/>
                      </a:pPr>
                      <a:r>
                        <a:rPr lang="en-GB" sz="1100" u="none" strike="noStrike" cap="none">
                          <a:latin typeface="Calibri"/>
                          <a:ea typeface="Calibri"/>
                          <a:cs typeface="Calibri"/>
                          <a:sym typeface="Calibri"/>
                        </a:rPr>
                        <a:t>Use a capital letter for names of people, places, the days of the week, and the personal pronoun ‘I’</a:t>
                      </a:r>
                      <a:endParaRPr sz="11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100" u="none" strike="noStrike" cap="none">
                          <a:latin typeface="Calibri"/>
                          <a:ea typeface="Calibri"/>
                          <a:cs typeface="Calibri"/>
                          <a:sym typeface="Calibri"/>
                        </a:rPr>
                        <a:t>Introduce the concept of sentences through examples and non-examples and exploring fragments</a:t>
                      </a:r>
                      <a:endParaRPr sz="1100" u="none" strike="noStrike" cap="none">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171450" marR="0" lvl="0" indent="-171450" algn="l" rtl="0">
                        <a:lnSpc>
                          <a:spcPct val="100000"/>
                        </a:lnSpc>
                        <a:spcBef>
                          <a:spcPts val="0"/>
                        </a:spcBef>
                        <a:spcAft>
                          <a:spcPts val="0"/>
                        </a:spcAft>
                        <a:buClr>
                          <a:srgbClr val="000000"/>
                        </a:buClr>
                        <a:buSzPts val="1200"/>
                        <a:buFont typeface="Arial"/>
                        <a:buChar char="•"/>
                      </a:pPr>
                      <a:r>
                        <a:rPr lang="en-GB" sz="1100" u="none" strike="noStrike" cap="none">
                          <a:solidFill>
                            <a:schemeClr val="dk1"/>
                          </a:solidFill>
                          <a:latin typeface="Calibri"/>
                          <a:ea typeface="Calibri"/>
                          <a:cs typeface="Calibri"/>
                          <a:sym typeface="Calibri"/>
                        </a:rPr>
                        <a:t>Use a capital letter for names of people, places, the days of the week, and the personal pronoun ‘I’</a:t>
                      </a:r>
                      <a:endParaRPr sz="110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100" u="none" strike="noStrike" cap="none">
                          <a:solidFill>
                            <a:schemeClr val="dk1"/>
                          </a:solidFill>
                          <a:latin typeface="Calibri"/>
                          <a:ea typeface="Calibri"/>
                          <a:cs typeface="Calibri"/>
                          <a:sym typeface="Calibri"/>
                        </a:rPr>
                        <a:t>Introduce the concept of sentences through examples and non-examples and exploring fragments</a:t>
                      </a:r>
                      <a:endParaRPr sz="11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100" u="none" strike="noStrike" cap="none">
                          <a:solidFill>
                            <a:schemeClr val="dk1"/>
                          </a:solidFill>
                          <a:latin typeface="Calibri"/>
                          <a:ea typeface="Calibri"/>
                          <a:cs typeface="Calibri"/>
                          <a:sym typeface="Calibri"/>
                        </a:rPr>
                        <a:t>Join sentences and words with the conjunction ‘and</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171450" marR="0" lvl="0" indent="-171450" algn="l" rtl="0">
                        <a:lnSpc>
                          <a:spcPct val="100000"/>
                        </a:lnSpc>
                        <a:spcBef>
                          <a:spcPts val="0"/>
                        </a:spcBef>
                        <a:spcAft>
                          <a:spcPts val="0"/>
                        </a:spcAft>
                        <a:buClr>
                          <a:srgbClr val="000000"/>
                        </a:buClr>
                        <a:buSzPts val="1200"/>
                        <a:buFont typeface="Arial"/>
                        <a:buChar char="•"/>
                      </a:pPr>
                      <a:r>
                        <a:rPr lang="en-GB" sz="1100" u="none" strike="noStrike" cap="none">
                          <a:latin typeface="Calibri"/>
                          <a:ea typeface="Calibri"/>
                          <a:cs typeface="Calibri"/>
                          <a:sym typeface="Calibri"/>
                        </a:rPr>
                        <a:t>Use a capital letter for names of people, places, the days of the week, and the personal pronoun ‘I’</a:t>
                      </a:r>
                      <a:endParaRPr sz="11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100" u="none" strike="noStrike" cap="none">
                          <a:latin typeface="Calibri"/>
                          <a:ea typeface="Calibri"/>
                          <a:cs typeface="Calibri"/>
                          <a:sym typeface="Calibri"/>
                        </a:rPr>
                        <a:t>Join sentences and words with the conjunction ‘and’</a:t>
                      </a:r>
                      <a:endParaRPr sz="11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100" u="none" strike="noStrike" cap="none">
                          <a:solidFill>
                            <a:schemeClr val="dk1"/>
                          </a:solidFill>
                          <a:latin typeface="Calibri"/>
                          <a:ea typeface="Calibri"/>
                          <a:cs typeface="Calibri"/>
                          <a:sym typeface="Calibri"/>
                        </a:rPr>
                        <a:t>Use question marks to punctuate sentences</a:t>
                      </a:r>
                      <a:endParaRPr sz="1100" u="none" strike="noStrike" cap="none">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extLst>
                  <a:ext uri="{0D108BD9-81ED-4DB2-BD59-A6C34878D82A}">
                    <a16:rowId xmlns:a16="http://schemas.microsoft.com/office/drawing/2014/main" val="10003"/>
                  </a:ext>
                </a:extLst>
              </a:tr>
            </a:tbl>
          </a:graphicData>
        </a:graphic>
      </p:graphicFrame>
      <p:sp>
        <p:nvSpPr>
          <p:cNvPr id="51" name="Google Shape;51;g27f20886d41_0_4"/>
          <p:cNvSpPr txBox="1"/>
          <p:nvPr/>
        </p:nvSpPr>
        <p:spPr>
          <a:xfrm>
            <a:off x="1179101" y="510712"/>
            <a:ext cx="6219300" cy="369300"/>
          </a:xfrm>
          <a:prstGeom prst="rect">
            <a:avLst/>
          </a:prstGeom>
          <a:noFill/>
          <a:ln>
            <a:noFill/>
          </a:ln>
        </p:spPr>
        <p:txBody>
          <a:bodyPr spcFirstLastPara="1" wrap="square" lIns="91425" tIns="45700" rIns="91425" bIns="45700" anchor="t" anchorCtr="0">
            <a:spAutoFit/>
          </a:bodyPr>
          <a:lstStyle/>
          <a:p>
            <a:pPr marL="45720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Calibri"/>
                <a:ea typeface="Calibri"/>
                <a:cs typeface="Calibri"/>
                <a:sym typeface="Calibri"/>
              </a:rPr>
              <a:t>VGP Overview (KS1 Term 1)</a:t>
            </a:r>
            <a:endParaRPr sz="1800" b="0" i="0" u="none" strike="noStrike" cap="non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graphicFrame>
        <p:nvGraphicFramePr>
          <p:cNvPr id="56" name="Google Shape;56;geb77333bdf_0_6"/>
          <p:cNvGraphicFramePr/>
          <p:nvPr/>
        </p:nvGraphicFramePr>
        <p:xfrm>
          <a:off x="466675" y="1185875"/>
          <a:ext cx="8323550" cy="4480870"/>
        </p:xfrm>
        <a:graphic>
          <a:graphicData uri="http://schemas.openxmlformats.org/drawingml/2006/table">
            <a:tbl>
              <a:tblPr>
                <a:noFill/>
                <a:tableStyleId>{5690F4EE-A93C-47BD-AD62-9407AEB96BB0}</a:tableStyleId>
              </a:tblPr>
              <a:tblGrid>
                <a:gridCol w="1551325">
                  <a:extLst>
                    <a:ext uri="{9D8B030D-6E8A-4147-A177-3AD203B41FA5}">
                      <a16:colId xmlns:a16="http://schemas.microsoft.com/office/drawing/2014/main" val="20000"/>
                    </a:ext>
                  </a:extLst>
                </a:gridCol>
                <a:gridCol w="2288325">
                  <a:extLst>
                    <a:ext uri="{9D8B030D-6E8A-4147-A177-3AD203B41FA5}">
                      <a16:colId xmlns:a16="http://schemas.microsoft.com/office/drawing/2014/main" val="20001"/>
                    </a:ext>
                  </a:extLst>
                </a:gridCol>
                <a:gridCol w="2322925">
                  <a:extLst>
                    <a:ext uri="{9D8B030D-6E8A-4147-A177-3AD203B41FA5}">
                      <a16:colId xmlns:a16="http://schemas.microsoft.com/office/drawing/2014/main" val="20002"/>
                    </a:ext>
                  </a:extLst>
                </a:gridCol>
                <a:gridCol w="2160975">
                  <a:extLst>
                    <a:ext uri="{9D8B030D-6E8A-4147-A177-3AD203B41FA5}">
                      <a16:colId xmlns:a16="http://schemas.microsoft.com/office/drawing/2014/main" val="20003"/>
                    </a:ext>
                  </a:extLst>
                </a:gridCol>
              </a:tblGrid>
              <a:tr h="396650">
                <a:tc gridSpan="4">
                  <a:txBody>
                    <a:bodyPr/>
                    <a:lstStyle/>
                    <a:p>
                      <a:pPr marL="0" marR="0" lvl="0" indent="0" algn="l" rtl="0">
                        <a:lnSpc>
                          <a:spcPct val="100000"/>
                        </a:lnSpc>
                        <a:spcBef>
                          <a:spcPts val="0"/>
                        </a:spcBef>
                        <a:spcAft>
                          <a:spcPts val="0"/>
                        </a:spcAft>
                        <a:buClr>
                          <a:srgbClr val="000000"/>
                        </a:buClr>
                        <a:buSzPts val="1400"/>
                        <a:buFont typeface="Arial"/>
                        <a:buNone/>
                      </a:pPr>
                      <a:r>
                        <a:rPr lang="en-GB" sz="1100" b="1" u="none" strike="noStrike" cap="none">
                          <a:latin typeface="Calibri"/>
                          <a:ea typeface="Calibri"/>
                          <a:cs typeface="Calibri"/>
                          <a:sym typeface="Calibri"/>
                        </a:rPr>
                        <a:t>Term 2</a:t>
                      </a:r>
                      <a:endParaRPr sz="1100" u="none" strike="noStrike" cap="none"/>
                    </a:p>
                  </a:txBody>
                  <a:tcPr marL="91425" marR="91425" marT="91425" marB="91425">
                    <a:solidFill>
                      <a:srgbClr val="D9D9D9"/>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685775">
                <a:tc>
                  <a:txBody>
                    <a:bodyPr/>
                    <a:lstStyle/>
                    <a:p>
                      <a:pPr marL="0" marR="0" lvl="0" indent="0" algn="l" rtl="0">
                        <a:lnSpc>
                          <a:spcPct val="100000"/>
                        </a:lnSpc>
                        <a:spcBef>
                          <a:spcPts val="0"/>
                        </a:spcBef>
                        <a:spcAft>
                          <a:spcPts val="0"/>
                        </a:spcAft>
                        <a:buClr>
                          <a:srgbClr val="000000"/>
                        </a:buClr>
                        <a:buSzPts val="1400"/>
                        <a:buFont typeface="Arial"/>
                        <a:buNone/>
                      </a:pPr>
                      <a:r>
                        <a:rPr lang="en-GB" sz="1100" b="1" u="none" strike="noStrike" cap="none">
                          <a:latin typeface="Calibri"/>
                          <a:ea typeface="Calibri"/>
                          <a:cs typeface="Calibri"/>
                          <a:sym typeface="Calibri"/>
                        </a:rPr>
                        <a:t>Year 1</a:t>
                      </a:r>
                      <a:endParaRPr sz="1100" b="1"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The Tiger Who Came to Tea</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The Giant Jam Sandwich</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The Owl Who is Afraid of the Dark</a:t>
                      </a:r>
                      <a:endParaRPr sz="1100" u="none" strike="noStrike" cap="none">
                        <a:latin typeface="Calibri"/>
                        <a:ea typeface="Calibri"/>
                        <a:cs typeface="Calibri"/>
                        <a:sym typeface="Calibri"/>
                      </a:endParaRPr>
                    </a:p>
                  </a:txBody>
                  <a:tcPr marL="91425" marR="91425" marT="91425" marB="91425">
                    <a:solidFill>
                      <a:srgbClr val="F3F3F3"/>
                    </a:solidFill>
                  </a:tcPr>
                </a:tc>
                <a:extLst>
                  <a:ext uri="{0D108BD9-81ED-4DB2-BD59-A6C34878D82A}">
                    <a16:rowId xmlns:a16="http://schemas.microsoft.com/office/drawing/2014/main" val="10001"/>
                  </a:ext>
                </a:extLst>
              </a:tr>
              <a:tr h="518450">
                <a:tc>
                  <a:txBody>
                    <a:bodyPr/>
                    <a:lstStyle/>
                    <a:p>
                      <a:pPr marL="0" marR="0" lvl="0" indent="0" algn="l" rtl="0">
                        <a:lnSpc>
                          <a:spcPct val="100000"/>
                        </a:lnSpc>
                        <a:spcBef>
                          <a:spcPts val="0"/>
                        </a:spcBef>
                        <a:spcAft>
                          <a:spcPts val="0"/>
                        </a:spcAft>
                        <a:buClr>
                          <a:schemeClr val="dk1"/>
                        </a:buClr>
                        <a:buSzPts val="1400"/>
                        <a:buFont typeface="Arial"/>
                        <a:buNone/>
                      </a:pPr>
                      <a:r>
                        <a:rPr lang="en-GB" sz="1100" b="1" u="none" strike="noStrike" cap="none">
                          <a:solidFill>
                            <a:schemeClr val="dk1"/>
                          </a:solidFill>
                          <a:latin typeface="Calibri"/>
                          <a:ea typeface="Calibri"/>
                          <a:cs typeface="Calibri"/>
                          <a:sym typeface="Calibri"/>
                        </a:rPr>
                        <a:t>Writing Tasks (Text Types)</a:t>
                      </a:r>
                      <a:endParaRPr sz="1100" b="1"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a:solidFill>
                            <a:schemeClr val="dk1"/>
                          </a:solidFill>
                          <a:latin typeface="Calibri"/>
                          <a:ea typeface="Calibri"/>
                          <a:cs typeface="Calibri"/>
                          <a:sym typeface="Calibri"/>
                        </a:rPr>
                        <a:t>Sentence level</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Sentence level</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Sentence level</a:t>
                      </a:r>
                      <a:endParaRPr sz="1100" u="none" strike="noStrike" cap="none">
                        <a:latin typeface="Calibri"/>
                        <a:ea typeface="Calibri"/>
                        <a:cs typeface="Calibri"/>
                        <a:sym typeface="Calibri"/>
                      </a:endParaRPr>
                    </a:p>
                  </a:txBody>
                  <a:tcPr marL="91425" marR="91425" marT="91425" marB="91425">
                    <a:solidFill>
                      <a:srgbClr val="F3F3F3"/>
                    </a:solidFill>
                  </a:tcPr>
                </a:tc>
                <a:extLst>
                  <a:ext uri="{0D108BD9-81ED-4DB2-BD59-A6C34878D82A}">
                    <a16:rowId xmlns:a16="http://schemas.microsoft.com/office/drawing/2014/main" val="10002"/>
                  </a:ext>
                </a:extLst>
              </a:tr>
              <a:tr h="2712675">
                <a:tc>
                  <a:txBody>
                    <a:bodyPr/>
                    <a:lstStyle/>
                    <a:p>
                      <a:pPr marL="0" marR="0" lvl="0" indent="0" algn="l" rtl="0">
                        <a:lnSpc>
                          <a:spcPct val="100000"/>
                        </a:lnSpc>
                        <a:spcBef>
                          <a:spcPts val="0"/>
                        </a:spcBef>
                        <a:spcAft>
                          <a:spcPts val="0"/>
                        </a:spcAft>
                        <a:buClr>
                          <a:schemeClr val="dk1"/>
                        </a:buClr>
                        <a:buSzPts val="1400"/>
                        <a:buFont typeface="Arial"/>
                        <a:buNone/>
                      </a:pPr>
                      <a:r>
                        <a:rPr lang="en-GB" sz="1100" b="1" u="none" strike="noStrike" cap="none">
                          <a:solidFill>
                            <a:schemeClr val="dk1"/>
                          </a:solidFill>
                          <a:latin typeface="Calibri"/>
                          <a:ea typeface="Calibri"/>
                          <a:cs typeface="Calibri"/>
                          <a:sym typeface="Calibri"/>
                        </a:rPr>
                        <a:t>VGP </a:t>
                      </a:r>
                      <a:endParaRPr sz="1100" b="1" u="none" strike="noStrike" cap="none"/>
                    </a:p>
                  </a:txBody>
                  <a:tcPr marL="91425" marR="91425" marT="91425" marB="91425">
                    <a:solidFill>
                      <a:srgbClr val="F3F3F3"/>
                    </a:solidFill>
                  </a:tcPr>
                </a:tc>
                <a:tc gridSpan="3">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The following VGP objectives will be covered throughout the rest of year across the range of text types to develop fluency in basic skills. They will be regularly revisited during retrieval practice:</a:t>
                      </a:r>
                      <a:endParaRPr sz="1100" u="none" strike="noStrike" cap="none"/>
                    </a:p>
                    <a:p>
                      <a:pPr marL="171450" marR="0" lvl="0" indent="-9525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100" u="none" strike="noStrike" cap="none">
                          <a:latin typeface="Calibri"/>
                          <a:ea typeface="Calibri"/>
                          <a:cs typeface="Calibri"/>
                          <a:sym typeface="Calibri"/>
                        </a:rPr>
                        <a:t>Concept of a noun</a:t>
                      </a:r>
                      <a:endParaRPr sz="11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latin typeface="Calibri"/>
                          <a:ea typeface="Calibri"/>
                          <a:cs typeface="Calibri"/>
                          <a:sym typeface="Calibri"/>
                        </a:rPr>
                        <a:t>Leave spaces between words</a:t>
                      </a:r>
                      <a:endParaRPr sz="11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latin typeface="Calibri"/>
                          <a:ea typeface="Calibri"/>
                          <a:cs typeface="Calibri"/>
                          <a:sym typeface="Calibri"/>
                        </a:rPr>
                        <a:t>Introduce the concept of sentences through examples and non-examples and exploring fragments</a:t>
                      </a:r>
                      <a:endParaRPr sz="11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latin typeface="Calibri"/>
                          <a:ea typeface="Calibri"/>
                          <a:cs typeface="Calibri"/>
                          <a:sym typeface="Calibri"/>
                        </a:rPr>
                        <a:t>Use capital letters and full stops to punctuate sentences</a:t>
                      </a:r>
                      <a:endParaRPr sz="11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latin typeface="Calibri"/>
                          <a:ea typeface="Calibri"/>
                          <a:cs typeface="Calibri"/>
                          <a:sym typeface="Calibri"/>
                        </a:rPr>
                        <a:t>Use a capital letter for names of people, places, the days of the week, and the personal pronoun ‘I’</a:t>
                      </a:r>
                      <a:endParaRPr sz="11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latin typeface="Calibri"/>
                          <a:ea typeface="Calibri"/>
                          <a:cs typeface="Calibri"/>
                          <a:sym typeface="Calibri"/>
                        </a:rPr>
                        <a:t>Join sentences and words with the conjunction ‘and’</a:t>
                      </a:r>
                      <a:endParaRPr sz="11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latin typeface="Calibri"/>
                          <a:ea typeface="Calibri"/>
                          <a:cs typeface="Calibri"/>
                          <a:sym typeface="Calibri"/>
                        </a:rPr>
                        <a:t>Introduce question marks and exclamation marks</a:t>
                      </a:r>
                      <a:endParaRPr sz="1100" u="none" strike="noStrike" cap="none"/>
                    </a:p>
                    <a:p>
                      <a:pPr marL="0" marR="0" lvl="0" indent="0" algn="l" rtl="0">
                        <a:lnSpc>
                          <a:spcPct val="100000"/>
                        </a:lnSpc>
                        <a:spcBef>
                          <a:spcPts val="0"/>
                        </a:spcBef>
                        <a:spcAft>
                          <a:spcPts val="0"/>
                        </a:spcAft>
                        <a:buClr>
                          <a:srgbClr val="000000"/>
                        </a:buClr>
                        <a:buSzPts val="1200"/>
                        <a:buFont typeface="Arial"/>
                        <a:buNone/>
                      </a:pPr>
                      <a:endParaRPr sz="1100" u="none" strike="noStrike" cap="none"/>
                    </a:p>
                    <a:p>
                      <a:pPr marL="0" marR="0" lvl="0" indent="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bl>
          </a:graphicData>
        </a:graphic>
      </p:graphicFrame>
      <p:sp>
        <p:nvSpPr>
          <p:cNvPr id="57" name="Google Shape;57;geb77333bdf_0_6"/>
          <p:cNvSpPr txBox="1"/>
          <p:nvPr/>
        </p:nvSpPr>
        <p:spPr>
          <a:xfrm>
            <a:off x="1179101" y="510712"/>
            <a:ext cx="6219300" cy="369300"/>
          </a:xfrm>
          <a:prstGeom prst="rect">
            <a:avLst/>
          </a:prstGeom>
          <a:noFill/>
          <a:ln>
            <a:noFill/>
          </a:ln>
        </p:spPr>
        <p:txBody>
          <a:bodyPr spcFirstLastPara="1" wrap="square" lIns="91425" tIns="45700" rIns="91425" bIns="45700" anchor="t" anchorCtr="0">
            <a:spAutoFit/>
          </a:bodyPr>
          <a:lstStyle/>
          <a:p>
            <a:pPr marL="45720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Calibri"/>
                <a:ea typeface="Calibri"/>
                <a:cs typeface="Calibri"/>
                <a:sym typeface="Calibri"/>
              </a:rPr>
              <a:t>VGP Overview (KS1 Term 2)</a:t>
            </a:r>
            <a:endParaRPr sz="1800" b="0" i="0" u="none" strike="noStrike" cap="non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graphicFrame>
        <p:nvGraphicFramePr>
          <p:cNvPr id="62" name="Google Shape;62;p2"/>
          <p:cNvGraphicFramePr/>
          <p:nvPr/>
        </p:nvGraphicFramePr>
        <p:xfrm>
          <a:off x="466675" y="1128252"/>
          <a:ext cx="8271575" cy="5151350"/>
        </p:xfrm>
        <a:graphic>
          <a:graphicData uri="http://schemas.openxmlformats.org/drawingml/2006/table">
            <a:tbl>
              <a:tblPr>
                <a:noFill/>
                <a:tableStyleId>{5690F4EE-A93C-47BD-AD62-9407AEB96BB0}</a:tableStyleId>
              </a:tblPr>
              <a:tblGrid>
                <a:gridCol w="1294300">
                  <a:extLst>
                    <a:ext uri="{9D8B030D-6E8A-4147-A177-3AD203B41FA5}">
                      <a16:colId xmlns:a16="http://schemas.microsoft.com/office/drawing/2014/main" val="20000"/>
                    </a:ext>
                  </a:extLst>
                </a:gridCol>
                <a:gridCol w="1462900">
                  <a:extLst>
                    <a:ext uri="{9D8B030D-6E8A-4147-A177-3AD203B41FA5}">
                      <a16:colId xmlns:a16="http://schemas.microsoft.com/office/drawing/2014/main" val="20001"/>
                    </a:ext>
                  </a:extLst>
                </a:gridCol>
                <a:gridCol w="1378600">
                  <a:extLst>
                    <a:ext uri="{9D8B030D-6E8A-4147-A177-3AD203B41FA5}">
                      <a16:colId xmlns:a16="http://schemas.microsoft.com/office/drawing/2014/main" val="20002"/>
                    </a:ext>
                  </a:extLst>
                </a:gridCol>
                <a:gridCol w="1614675">
                  <a:extLst>
                    <a:ext uri="{9D8B030D-6E8A-4147-A177-3AD203B41FA5}">
                      <a16:colId xmlns:a16="http://schemas.microsoft.com/office/drawing/2014/main" val="20003"/>
                    </a:ext>
                  </a:extLst>
                </a:gridCol>
                <a:gridCol w="2521100">
                  <a:extLst>
                    <a:ext uri="{9D8B030D-6E8A-4147-A177-3AD203B41FA5}">
                      <a16:colId xmlns:a16="http://schemas.microsoft.com/office/drawing/2014/main" val="20004"/>
                    </a:ext>
                  </a:extLst>
                </a:gridCol>
              </a:tblGrid>
              <a:tr h="548600">
                <a:tc>
                  <a:txBody>
                    <a:bodyPr/>
                    <a:lstStyle/>
                    <a:p>
                      <a:pPr marL="0" marR="0" lvl="0" indent="0" algn="l" rtl="0">
                        <a:lnSpc>
                          <a:spcPct val="100000"/>
                        </a:lnSpc>
                        <a:spcBef>
                          <a:spcPts val="0"/>
                        </a:spcBef>
                        <a:spcAft>
                          <a:spcPts val="0"/>
                        </a:spcAft>
                        <a:buClr>
                          <a:srgbClr val="000000"/>
                        </a:buClr>
                        <a:buSzPts val="1400"/>
                        <a:buFont typeface="Arial"/>
                        <a:buNone/>
                      </a:pPr>
                      <a:r>
                        <a:rPr lang="en-GB" sz="1100" b="1" u="none" strike="noStrike" cap="none">
                          <a:latin typeface="Calibri"/>
                          <a:ea typeface="Calibri"/>
                          <a:cs typeface="Calibri"/>
                          <a:sym typeface="Calibri"/>
                        </a:rPr>
                        <a:t>Year 2</a:t>
                      </a:r>
                      <a:endParaRPr sz="1100" b="1" u="none" strike="noStrike" cap="none">
                        <a:latin typeface="Calibri"/>
                        <a:ea typeface="Calibri"/>
                        <a:cs typeface="Calibri"/>
                        <a:sym typeface="Calibri"/>
                      </a:endParaRPr>
                    </a:p>
                  </a:txBody>
                  <a:tcPr marL="91425" marR="91425" marT="91425" marB="91425">
                    <a:lnR w="9525" cap="flat" cmpd="sng">
                      <a:solidFill>
                        <a:srgbClr val="9E9E9E"/>
                      </a:solidFill>
                      <a:prstDash val="solid"/>
                      <a:round/>
                      <a:headEnd type="none" w="sm" len="sm"/>
                      <a:tailEnd type="none" w="sm" len="sm"/>
                    </a:lnR>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Cinderella</a:t>
                      </a:r>
                      <a:endParaRPr sz="1100" u="none" strike="noStrike" cap="none">
                        <a:latin typeface="Calibri"/>
                        <a:ea typeface="Calibri"/>
                        <a:cs typeface="Calibri"/>
                        <a:sym typeface="Calibri"/>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Kitchen Disco</a:t>
                      </a:r>
                      <a:endParaRPr sz="1100" u="none" strike="noStrike" cap="none">
                        <a:latin typeface="Calibri"/>
                        <a:ea typeface="Calibri"/>
                        <a:cs typeface="Calibri"/>
                        <a:sym typeface="Calibri"/>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solidFill>
                            <a:srgbClr val="000000"/>
                          </a:solidFill>
                          <a:latin typeface="Calibri"/>
                          <a:ea typeface="Calibri"/>
                          <a:cs typeface="Calibri"/>
                          <a:sym typeface="Calibri"/>
                        </a:rPr>
                        <a:t>The Lighthouse Keeper’s Lunch</a:t>
                      </a:r>
                      <a:endParaRPr sz="1100" u="none" strike="noStrike" cap="none">
                        <a:latin typeface="Calibri"/>
                        <a:ea typeface="Calibri"/>
                        <a:cs typeface="Calibri"/>
                        <a:sym typeface="Calibri"/>
                      </a:endParaRPr>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Snow - Walter de la Mere</a:t>
                      </a:r>
                      <a:endParaRPr sz="1100" u="none" strike="noStrike" cap="none"/>
                    </a:p>
                  </a:txBody>
                  <a:tcPr marL="91425" marR="91425" marT="91425" marB="91425">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solidFill>
                      <a:srgbClr val="F3F3F3"/>
                    </a:solidFill>
                  </a:tcPr>
                </a:tc>
                <a:extLst>
                  <a:ext uri="{0D108BD9-81ED-4DB2-BD59-A6C34878D82A}">
                    <a16:rowId xmlns:a16="http://schemas.microsoft.com/office/drawing/2014/main" val="10000"/>
                  </a:ext>
                </a:extLst>
              </a:tr>
              <a:tr h="518450">
                <a:tc>
                  <a:txBody>
                    <a:bodyPr/>
                    <a:lstStyle/>
                    <a:p>
                      <a:pPr marL="0" marR="0" lvl="0" indent="0" algn="l" rtl="0">
                        <a:lnSpc>
                          <a:spcPct val="100000"/>
                        </a:lnSpc>
                        <a:spcBef>
                          <a:spcPts val="0"/>
                        </a:spcBef>
                        <a:spcAft>
                          <a:spcPts val="0"/>
                        </a:spcAft>
                        <a:buClr>
                          <a:schemeClr val="dk1"/>
                        </a:buClr>
                        <a:buSzPts val="1400"/>
                        <a:buFont typeface="Arial"/>
                        <a:buNone/>
                      </a:pPr>
                      <a:r>
                        <a:rPr lang="en-GB" sz="1100" b="1" u="none" strike="noStrike" cap="none">
                          <a:solidFill>
                            <a:schemeClr val="dk1"/>
                          </a:solidFill>
                          <a:latin typeface="Calibri"/>
                          <a:ea typeface="Calibri"/>
                          <a:cs typeface="Calibri"/>
                          <a:sym typeface="Calibri"/>
                        </a:rPr>
                        <a:t>Writing Tasks (Text Types)</a:t>
                      </a:r>
                      <a:endParaRPr sz="1100" b="1"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a:latin typeface="Calibri"/>
                          <a:ea typeface="Calibri"/>
                          <a:cs typeface="Calibri"/>
                          <a:sym typeface="Calibri"/>
                        </a:rPr>
                        <a:t>Sentence Level</a:t>
                      </a:r>
                      <a:endParaRPr sz="1100" u="none" strike="noStrike" cap="none">
                        <a:latin typeface="Calibri"/>
                        <a:ea typeface="Calibri"/>
                        <a:cs typeface="Calibri"/>
                        <a:sym typeface="Calibri"/>
                      </a:endParaRPr>
                    </a:p>
                  </a:txBody>
                  <a:tcPr marL="91425" marR="91425" marT="91425" marB="91425">
                    <a:lnT w="9525" cap="flat" cmpd="sng">
                      <a:solidFill>
                        <a:srgbClr val="9E9E9E"/>
                      </a:solidFill>
                      <a:prstDash val="solid"/>
                      <a:round/>
                      <a:headEnd type="none" w="sm" len="sm"/>
                      <a:tailEnd type="none" w="sm" len="sm"/>
                    </a:lnT>
                    <a:solidFill>
                      <a:srgbClr val="F3F3F3"/>
                    </a:solidFill>
                  </a:tcPr>
                </a:tc>
                <a:tc>
                  <a:txBody>
                    <a:bodyPr/>
                    <a:lstStyle/>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Sentence Level</a:t>
                      </a:r>
                      <a:endParaRPr sz="11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endParaRPr sz="1100">
                        <a:solidFill>
                          <a:schemeClr val="dk1"/>
                        </a:solidFill>
                        <a:latin typeface="Calibri"/>
                        <a:ea typeface="Calibri"/>
                        <a:cs typeface="Calibri"/>
                        <a:sym typeface="Calibri"/>
                      </a:endParaRPr>
                    </a:p>
                  </a:txBody>
                  <a:tcPr marL="91425" marR="91425" marT="91425" marB="91425">
                    <a:lnT w="9525" cap="flat" cmpd="sng">
                      <a:solidFill>
                        <a:srgbClr val="9E9E9E"/>
                      </a:solidFill>
                      <a:prstDash val="solid"/>
                      <a:round/>
                      <a:headEnd type="none" w="sm" len="sm"/>
                      <a:tailEnd type="none" w="sm" len="sm"/>
                    </a:lnT>
                    <a:solidFill>
                      <a:srgbClr val="F3F3F3"/>
                    </a:solidFill>
                  </a:tcPr>
                </a:tc>
                <a:tc>
                  <a:txBody>
                    <a:bodyPr/>
                    <a:lstStyle/>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Sentence Level</a:t>
                      </a:r>
                      <a:endParaRPr sz="11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100">
                        <a:latin typeface="Calibri"/>
                        <a:ea typeface="Calibri"/>
                        <a:cs typeface="Calibri"/>
                        <a:sym typeface="Calibri"/>
                      </a:endParaRPr>
                    </a:p>
                  </a:txBody>
                  <a:tcPr marL="91425" marR="91425" marT="91425" marB="91425">
                    <a:lnT w="9525" cap="flat" cmpd="sng">
                      <a:solidFill>
                        <a:srgbClr val="9E9E9E"/>
                      </a:solidFill>
                      <a:prstDash val="solid"/>
                      <a:round/>
                      <a:headEnd type="none" w="sm" len="sm"/>
                      <a:tailEnd type="none" w="sm" len="sm"/>
                    </a:lnT>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Setting Description</a:t>
                      </a:r>
                      <a:endParaRPr sz="1100" u="none" strike="noStrike" cap="none">
                        <a:latin typeface="Calibri"/>
                        <a:ea typeface="Calibri"/>
                        <a:cs typeface="Calibri"/>
                        <a:sym typeface="Calibri"/>
                      </a:endParaRPr>
                    </a:p>
                  </a:txBody>
                  <a:tcPr marL="91425" marR="91425" marT="91425" marB="91425">
                    <a:lnT w="9525" cap="flat" cmpd="sng">
                      <a:solidFill>
                        <a:srgbClr val="9E9E9E"/>
                      </a:solidFill>
                      <a:prstDash val="solid"/>
                      <a:round/>
                      <a:headEnd type="none" w="sm" len="sm"/>
                      <a:tailEnd type="none" w="sm" len="sm"/>
                    </a:lnT>
                    <a:solidFill>
                      <a:srgbClr val="F3F3F3"/>
                    </a:solidFill>
                  </a:tcPr>
                </a:tc>
                <a:extLst>
                  <a:ext uri="{0D108BD9-81ED-4DB2-BD59-A6C34878D82A}">
                    <a16:rowId xmlns:a16="http://schemas.microsoft.com/office/drawing/2014/main" val="10001"/>
                  </a:ext>
                </a:extLst>
              </a:tr>
              <a:tr h="4084300">
                <a:tc>
                  <a:txBody>
                    <a:bodyPr/>
                    <a:lstStyle/>
                    <a:p>
                      <a:pPr marL="0" marR="0" lvl="0" indent="0" algn="l" rtl="0">
                        <a:lnSpc>
                          <a:spcPct val="100000"/>
                        </a:lnSpc>
                        <a:spcBef>
                          <a:spcPts val="0"/>
                        </a:spcBef>
                        <a:spcAft>
                          <a:spcPts val="0"/>
                        </a:spcAft>
                        <a:buClr>
                          <a:schemeClr val="dk1"/>
                        </a:buClr>
                        <a:buSzPts val="1400"/>
                        <a:buFont typeface="Arial"/>
                        <a:buNone/>
                      </a:pPr>
                      <a:r>
                        <a:rPr lang="en-GB" sz="1100" b="1" u="none" strike="noStrike" cap="none">
                          <a:solidFill>
                            <a:schemeClr val="dk1"/>
                          </a:solidFill>
                          <a:latin typeface="Calibri"/>
                          <a:ea typeface="Calibri"/>
                          <a:cs typeface="Calibri"/>
                          <a:sym typeface="Calibri"/>
                        </a:rPr>
                        <a:t>VGP </a:t>
                      </a:r>
                      <a:endParaRPr sz="1100" b="1" u="none" strike="noStrike" cap="none"/>
                    </a:p>
                  </a:txBody>
                  <a:tcPr marL="91425" marR="91425" marT="91425" marB="91425">
                    <a:solidFill>
                      <a:srgbClr val="F3F3F3"/>
                    </a:solidFill>
                  </a:tcPr>
                </a:tc>
                <a:tc>
                  <a:txBody>
                    <a:bodyPr/>
                    <a:lstStyle/>
                    <a:p>
                      <a:pPr marL="171450" marR="0" lvl="0" indent="-165100" algn="l" rtl="0">
                        <a:lnSpc>
                          <a:spcPct val="100000"/>
                        </a:lnSpc>
                        <a:spcBef>
                          <a:spcPts val="0"/>
                        </a:spcBef>
                        <a:spcAft>
                          <a:spcPts val="0"/>
                        </a:spcAft>
                        <a:buClr>
                          <a:srgbClr val="000000"/>
                        </a:buClr>
                        <a:buSzPts val="1100"/>
                        <a:buFont typeface="Calibri"/>
                        <a:buChar char="•"/>
                      </a:pPr>
                      <a:r>
                        <a:rPr lang="en-GB" sz="1100" u="none" strike="noStrike" cap="none">
                          <a:latin typeface="Calibri"/>
                          <a:ea typeface="Calibri"/>
                          <a:cs typeface="Calibri"/>
                          <a:sym typeface="Calibri"/>
                        </a:rPr>
                        <a:t>Develop understanding of the concept of sentences through examples and non-examples and exploring fragments. </a:t>
                      </a:r>
                      <a:endParaRPr sz="1100" u="none" strike="noStrike" cap="none">
                        <a:latin typeface="Calibri"/>
                        <a:ea typeface="Calibri"/>
                        <a:cs typeface="Calibri"/>
                        <a:sym typeface="Calibri"/>
                      </a:endParaRPr>
                    </a:p>
                    <a:p>
                      <a:pPr marL="171450" marR="0" lvl="0" indent="-165100" algn="l" rtl="0">
                        <a:lnSpc>
                          <a:spcPct val="100000"/>
                        </a:lnSpc>
                        <a:spcBef>
                          <a:spcPts val="0"/>
                        </a:spcBef>
                        <a:spcAft>
                          <a:spcPts val="0"/>
                        </a:spcAft>
                        <a:buClr>
                          <a:srgbClr val="000000"/>
                        </a:buClr>
                        <a:buSzPts val="1100"/>
                        <a:buFont typeface="Calibri"/>
                        <a:buChar char="•"/>
                      </a:pPr>
                      <a:r>
                        <a:rPr lang="en-GB" sz="1100" u="none" strike="noStrike" cap="none">
                          <a:latin typeface="Calibri"/>
                          <a:ea typeface="Calibri"/>
                          <a:cs typeface="Calibri"/>
                          <a:sym typeface="Calibri"/>
                        </a:rPr>
                        <a:t>Join sentences and words with the conjunction </a:t>
                      </a:r>
                      <a:r>
                        <a:rPr lang="en-GB" sz="1100" i="1" u="none" strike="noStrike" cap="none">
                          <a:latin typeface="Calibri"/>
                          <a:ea typeface="Calibri"/>
                          <a:cs typeface="Calibri"/>
                          <a:sym typeface="Calibri"/>
                        </a:rPr>
                        <a:t>and. but, so, because</a:t>
                      </a:r>
                      <a:endParaRPr sz="1100" i="1" u="none" strike="noStrike" cap="none">
                        <a:latin typeface="Calibri"/>
                        <a:ea typeface="Calibri"/>
                        <a:cs typeface="Calibri"/>
                        <a:sym typeface="Calibri"/>
                      </a:endParaRPr>
                    </a:p>
                    <a:p>
                      <a:pPr marL="171450" marR="0" lvl="0" indent="-165100" algn="l" rtl="0">
                        <a:lnSpc>
                          <a:spcPct val="100000"/>
                        </a:lnSpc>
                        <a:spcBef>
                          <a:spcPts val="0"/>
                        </a:spcBef>
                        <a:spcAft>
                          <a:spcPts val="0"/>
                        </a:spcAft>
                        <a:buClr>
                          <a:srgbClr val="000000"/>
                        </a:buClr>
                        <a:buSzPts val="1100"/>
                        <a:buFont typeface="Calibri"/>
                        <a:buChar char="•"/>
                      </a:pPr>
                      <a:r>
                        <a:rPr lang="en-GB" sz="1100" u="none" strike="noStrike" cap="none">
                          <a:latin typeface="Calibri"/>
                          <a:ea typeface="Calibri"/>
                          <a:cs typeface="Calibri"/>
                          <a:sym typeface="Calibri"/>
                        </a:rPr>
                        <a:t>Use capital letters and full stops, exclamation marks and question marks to punctuate sentences</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171450" marR="0" lvl="0" indent="-165100" algn="l" rtl="0">
                        <a:lnSpc>
                          <a:spcPct val="100000"/>
                        </a:lnSpc>
                        <a:spcBef>
                          <a:spcPts val="0"/>
                        </a:spcBef>
                        <a:spcAft>
                          <a:spcPts val="0"/>
                        </a:spcAft>
                        <a:buClr>
                          <a:srgbClr val="000000"/>
                        </a:buClr>
                        <a:buSzPts val="1100"/>
                        <a:buFont typeface="Calibri"/>
                        <a:buChar char="•"/>
                      </a:pPr>
                      <a:r>
                        <a:rPr lang="en-GB" sz="1100" u="none" strike="noStrike" cap="none">
                          <a:latin typeface="Calibri"/>
                          <a:ea typeface="Calibri"/>
                          <a:cs typeface="Calibri"/>
                          <a:sym typeface="Calibri"/>
                        </a:rPr>
                        <a:t>Use the terminology </a:t>
                      </a:r>
                      <a:r>
                        <a:rPr lang="en-GB" sz="1100" i="1" u="none" strike="noStrike" cap="none">
                          <a:latin typeface="Calibri"/>
                          <a:ea typeface="Calibri"/>
                          <a:cs typeface="Calibri"/>
                          <a:sym typeface="Calibri"/>
                        </a:rPr>
                        <a:t>noun, adjective, verb.</a:t>
                      </a:r>
                      <a:endParaRPr sz="1100" i="1" u="none" strike="noStrike" cap="none">
                        <a:latin typeface="Calibri"/>
                        <a:ea typeface="Calibri"/>
                        <a:cs typeface="Calibri"/>
                        <a:sym typeface="Calibri"/>
                      </a:endParaRPr>
                    </a:p>
                    <a:p>
                      <a:pPr marL="171450" marR="0" lvl="0" indent="-165100" algn="l" rtl="0">
                        <a:lnSpc>
                          <a:spcPct val="100000"/>
                        </a:lnSpc>
                        <a:spcBef>
                          <a:spcPts val="0"/>
                        </a:spcBef>
                        <a:spcAft>
                          <a:spcPts val="0"/>
                        </a:spcAft>
                        <a:buClr>
                          <a:srgbClr val="000000"/>
                        </a:buClr>
                        <a:buSzPts val="1100"/>
                        <a:buFont typeface="Calibri"/>
                        <a:buChar char="•"/>
                      </a:pPr>
                      <a:r>
                        <a:rPr lang="en-GB" sz="1100" u="none" strike="noStrike" cap="none">
                          <a:solidFill>
                            <a:schemeClr val="dk1"/>
                          </a:solidFill>
                          <a:latin typeface="Calibri"/>
                          <a:ea typeface="Calibri"/>
                          <a:cs typeface="Calibri"/>
                          <a:sym typeface="Calibri"/>
                        </a:rPr>
                        <a:t>Use adjectives to describe nouns (introduction to basic noun phrases)</a:t>
                      </a:r>
                      <a:endParaRPr sz="1100" i="1" u="none" strike="noStrike" cap="none">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89999" marR="0" lvl="0" indent="-69850" algn="l" rtl="0">
                        <a:lnSpc>
                          <a:spcPct val="100000"/>
                        </a:lnSpc>
                        <a:spcBef>
                          <a:spcPts val="0"/>
                        </a:spcBef>
                        <a:spcAft>
                          <a:spcPts val="0"/>
                        </a:spcAft>
                        <a:buClr>
                          <a:schemeClr val="dk1"/>
                        </a:buClr>
                        <a:buSzPts val="1100"/>
                        <a:buFont typeface="Calibri"/>
                        <a:buChar char="•"/>
                      </a:pPr>
                      <a:r>
                        <a:rPr lang="en-GB" sz="1100" u="none" strike="noStrike" cap="none">
                          <a:solidFill>
                            <a:schemeClr val="dk1"/>
                          </a:solidFill>
                          <a:latin typeface="Calibri"/>
                          <a:ea typeface="Calibri"/>
                          <a:cs typeface="Calibri"/>
                          <a:sym typeface="Calibri"/>
                        </a:rPr>
                        <a:t> Recognise and use the past and present tense</a:t>
                      </a:r>
                      <a:endParaRPr sz="1100" u="none" strike="noStrike" cap="none">
                        <a:solidFill>
                          <a:schemeClr val="dk1"/>
                        </a:solidFill>
                        <a:latin typeface="Calibri"/>
                        <a:ea typeface="Calibri"/>
                        <a:cs typeface="Calibri"/>
                        <a:sym typeface="Calibri"/>
                      </a:endParaRPr>
                    </a:p>
                    <a:p>
                      <a:pPr marL="89999" marR="0" lvl="0" indent="-69850" algn="l" rtl="0">
                        <a:lnSpc>
                          <a:spcPct val="100000"/>
                        </a:lnSpc>
                        <a:spcBef>
                          <a:spcPts val="0"/>
                        </a:spcBef>
                        <a:spcAft>
                          <a:spcPts val="0"/>
                        </a:spcAft>
                        <a:buClr>
                          <a:schemeClr val="dk1"/>
                        </a:buClr>
                        <a:buSzPts val="1100"/>
                        <a:buFont typeface="Calibri"/>
                        <a:buChar char="•"/>
                      </a:pPr>
                      <a:r>
                        <a:rPr lang="en-GB" sz="1100" u="none" strike="noStrike" cap="none">
                          <a:solidFill>
                            <a:schemeClr val="dk1"/>
                          </a:solidFill>
                          <a:latin typeface="Calibri"/>
                          <a:ea typeface="Calibri"/>
                          <a:cs typeface="Calibri"/>
                          <a:sym typeface="Calibri"/>
                        </a:rPr>
                        <a:t> Use statements, questions, exclamations and commands.</a:t>
                      </a:r>
                      <a:endParaRPr sz="110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171450" marR="0" lvl="0" indent="-165100" algn="l" rtl="0">
                        <a:lnSpc>
                          <a:spcPct val="100000"/>
                        </a:lnSpc>
                        <a:spcBef>
                          <a:spcPts val="0"/>
                        </a:spcBef>
                        <a:spcAft>
                          <a:spcPts val="0"/>
                        </a:spcAft>
                        <a:buClr>
                          <a:srgbClr val="000000"/>
                        </a:buClr>
                        <a:buSzPts val="1100"/>
                        <a:buFont typeface="Calibri"/>
                        <a:buChar char="•"/>
                      </a:pPr>
                      <a:r>
                        <a:rPr lang="en-GB" sz="1100" u="none" strike="noStrike" cap="none">
                          <a:latin typeface="Calibri"/>
                          <a:ea typeface="Calibri"/>
                          <a:cs typeface="Calibri"/>
                          <a:sym typeface="Calibri"/>
                        </a:rPr>
                        <a:t>Join sentences and words with the conjunctions </a:t>
                      </a:r>
                      <a:r>
                        <a:rPr lang="en-GB" sz="1100" i="1" u="none" strike="noStrike" cap="none">
                          <a:latin typeface="Calibri"/>
                          <a:ea typeface="Calibri"/>
                          <a:cs typeface="Calibri"/>
                          <a:sym typeface="Calibri"/>
                        </a:rPr>
                        <a:t>and, but, so, or </a:t>
                      </a:r>
                      <a:r>
                        <a:rPr lang="en-GB" sz="1100" u="none" strike="noStrike" cap="none">
                          <a:latin typeface="Calibri"/>
                          <a:ea typeface="Calibri"/>
                          <a:cs typeface="Calibri"/>
                          <a:sym typeface="Calibri"/>
                        </a:rPr>
                        <a:t>(coordination) </a:t>
                      </a:r>
                      <a:r>
                        <a:rPr lang="en-GB" sz="1100" i="1" u="none" strike="noStrike" cap="none">
                          <a:latin typeface="Calibri"/>
                          <a:ea typeface="Calibri"/>
                          <a:cs typeface="Calibri"/>
                          <a:sym typeface="Calibri"/>
                        </a:rPr>
                        <a:t>because, when, if </a:t>
                      </a:r>
                      <a:r>
                        <a:rPr lang="en-GB" sz="1100" u="none" strike="noStrike" cap="none">
                          <a:latin typeface="Calibri"/>
                          <a:ea typeface="Calibri"/>
                          <a:cs typeface="Calibri"/>
                          <a:sym typeface="Calibri"/>
                        </a:rPr>
                        <a:t>(subordination)</a:t>
                      </a:r>
                      <a:endParaRPr sz="1100" u="none" strike="noStrike" cap="none">
                        <a:latin typeface="Calibri"/>
                        <a:ea typeface="Calibri"/>
                        <a:cs typeface="Calibri"/>
                        <a:sym typeface="Calibri"/>
                      </a:endParaRPr>
                    </a:p>
                    <a:p>
                      <a:pPr marL="171450" marR="0" lvl="0" indent="-165100" algn="l" rtl="0">
                        <a:lnSpc>
                          <a:spcPct val="100000"/>
                        </a:lnSpc>
                        <a:spcBef>
                          <a:spcPts val="0"/>
                        </a:spcBef>
                        <a:spcAft>
                          <a:spcPts val="0"/>
                        </a:spcAft>
                        <a:buClr>
                          <a:srgbClr val="000000"/>
                        </a:buClr>
                        <a:buSzPts val="1100"/>
                        <a:buFont typeface="Calibri"/>
                        <a:buChar char="•"/>
                      </a:pPr>
                      <a:r>
                        <a:rPr lang="en-GB" sz="1100" u="none" strike="noStrike" cap="none">
                          <a:latin typeface="Calibri"/>
                          <a:ea typeface="Calibri"/>
                          <a:cs typeface="Calibri"/>
                          <a:sym typeface="Calibri"/>
                        </a:rPr>
                        <a:t>Use the terminology </a:t>
                      </a:r>
                      <a:r>
                        <a:rPr lang="en-GB" sz="1100" i="1" u="none" strike="noStrike" cap="none">
                          <a:latin typeface="Calibri"/>
                          <a:ea typeface="Calibri"/>
                          <a:cs typeface="Calibri"/>
                          <a:sym typeface="Calibri"/>
                        </a:rPr>
                        <a:t>noun, adjective, verb, adverb, conjunction.</a:t>
                      </a:r>
                      <a:endParaRPr sz="1100" u="none" strike="noStrike" cap="none">
                        <a:latin typeface="Calibri"/>
                        <a:ea typeface="Calibri"/>
                        <a:cs typeface="Calibri"/>
                        <a:sym typeface="Calibri"/>
                      </a:endParaRPr>
                    </a:p>
                    <a:p>
                      <a:pPr marL="171450" marR="0" lvl="0" indent="-9525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extLst>
                  <a:ext uri="{0D108BD9-81ED-4DB2-BD59-A6C34878D82A}">
                    <a16:rowId xmlns:a16="http://schemas.microsoft.com/office/drawing/2014/main" val="10002"/>
                  </a:ext>
                </a:extLst>
              </a:tr>
            </a:tbl>
          </a:graphicData>
        </a:graphic>
      </p:graphicFrame>
      <p:sp>
        <p:nvSpPr>
          <p:cNvPr id="63" name="Google Shape;63;p2"/>
          <p:cNvSpPr txBox="1"/>
          <p:nvPr/>
        </p:nvSpPr>
        <p:spPr>
          <a:xfrm>
            <a:off x="1179101" y="510712"/>
            <a:ext cx="6219300" cy="369300"/>
          </a:xfrm>
          <a:prstGeom prst="rect">
            <a:avLst/>
          </a:prstGeom>
          <a:noFill/>
          <a:ln>
            <a:noFill/>
          </a:ln>
        </p:spPr>
        <p:txBody>
          <a:bodyPr spcFirstLastPara="1" wrap="square" lIns="91425" tIns="45700" rIns="91425" bIns="45700" anchor="t" anchorCtr="0">
            <a:spAutoFit/>
          </a:bodyPr>
          <a:lstStyle/>
          <a:p>
            <a:pPr marL="45720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Calibri"/>
                <a:ea typeface="Calibri"/>
                <a:cs typeface="Calibri"/>
                <a:sym typeface="Calibri"/>
              </a:rPr>
              <a:t>VGP Overview (KS1 Term 1)</a:t>
            </a:r>
            <a:endParaRPr sz="1800" b="0" i="0" u="none" strike="noStrike" cap="non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graphicFrame>
        <p:nvGraphicFramePr>
          <p:cNvPr id="68" name="Google Shape;68;p3"/>
          <p:cNvGraphicFramePr/>
          <p:nvPr/>
        </p:nvGraphicFramePr>
        <p:xfrm>
          <a:off x="533400" y="1168300"/>
          <a:ext cx="8210650" cy="2392590"/>
        </p:xfrm>
        <a:graphic>
          <a:graphicData uri="http://schemas.openxmlformats.org/drawingml/2006/table">
            <a:tbl>
              <a:tblPr>
                <a:noFill/>
                <a:tableStyleId>{5690F4EE-A93C-47BD-AD62-9407AEB96BB0}</a:tableStyleId>
              </a:tblPr>
              <a:tblGrid>
                <a:gridCol w="1172950">
                  <a:extLst>
                    <a:ext uri="{9D8B030D-6E8A-4147-A177-3AD203B41FA5}">
                      <a16:colId xmlns:a16="http://schemas.microsoft.com/office/drawing/2014/main" val="20000"/>
                    </a:ext>
                  </a:extLst>
                </a:gridCol>
                <a:gridCol w="2131575">
                  <a:extLst>
                    <a:ext uri="{9D8B030D-6E8A-4147-A177-3AD203B41FA5}">
                      <a16:colId xmlns:a16="http://schemas.microsoft.com/office/drawing/2014/main" val="20001"/>
                    </a:ext>
                  </a:extLst>
                </a:gridCol>
                <a:gridCol w="1354975">
                  <a:extLst>
                    <a:ext uri="{9D8B030D-6E8A-4147-A177-3AD203B41FA5}">
                      <a16:colId xmlns:a16="http://schemas.microsoft.com/office/drawing/2014/main" val="20002"/>
                    </a:ext>
                  </a:extLst>
                </a:gridCol>
                <a:gridCol w="1633900">
                  <a:extLst>
                    <a:ext uri="{9D8B030D-6E8A-4147-A177-3AD203B41FA5}">
                      <a16:colId xmlns:a16="http://schemas.microsoft.com/office/drawing/2014/main" val="20003"/>
                    </a:ext>
                  </a:extLst>
                </a:gridCol>
                <a:gridCol w="1917250">
                  <a:extLst>
                    <a:ext uri="{9D8B030D-6E8A-4147-A177-3AD203B41FA5}">
                      <a16:colId xmlns:a16="http://schemas.microsoft.com/office/drawing/2014/main" val="20004"/>
                    </a:ext>
                  </a:extLst>
                </a:gridCol>
              </a:tblGrid>
              <a:tr h="518450">
                <a:tc>
                  <a:txBody>
                    <a:bodyPr/>
                    <a:lstStyle/>
                    <a:p>
                      <a:pPr marL="0" marR="0" lvl="0" indent="0" algn="l" rtl="0">
                        <a:lnSpc>
                          <a:spcPct val="100000"/>
                        </a:lnSpc>
                        <a:spcBef>
                          <a:spcPts val="0"/>
                        </a:spcBef>
                        <a:spcAft>
                          <a:spcPts val="0"/>
                        </a:spcAft>
                        <a:buClr>
                          <a:srgbClr val="000000"/>
                        </a:buClr>
                        <a:buSzPts val="1400"/>
                        <a:buFont typeface="Arial"/>
                        <a:buNone/>
                      </a:pPr>
                      <a:r>
                        <a:rPr lang="en-GB" sz="1100" b="1" u="none" strike="noStrike" cap="none">
                          <a:latin typeface="Calibri"/>
                          <a:ea typeface="Calibri"/>
                          <a:cs typeface="Calibri"/>
                          <a:sym typeface="Calibri"/>
                        </a:rPr>
                        <a:t>Year 2</a:t>
                      </a:r>
                      <a:endParaRPr sz="1100" b="1"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Piggy Book</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Non-fiction:</a:t>
                      </a:r>
                      <a:r>
                        <a:rPr lang="en-GB" sz="1100" u="none" strike="noStrike" cap="none">
                          <a:solidFill>
                            <a:srgbClr val="FF0000"/>
                          </a:solidFill>
                          <a:latin typeface="Calibri"/>
                          <a:ea typeface="Calibri"/>
                          <a:cs typeface="Calibri"/>
                          <a:sym typeface="Calibri"/>
                        </a:rPr>
                        <a:t> </a:t>
                      </a:r>
                      <a:endParaRPr sz="110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The Great Fire of London</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Meerkat Mail</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The Tunnel</a:t>
                      </a:r>
                      <a:endParaRPr sz="1100" u="none" strike="noStrike" cap="none">
                        <a:solidFill>
                          <a:schemeClr val="dk1"/>
                        </a:solidFill>
                        <a:latin typeface="Calibri"/>
                        <a:ea typeface="Calibri"/>
                        <a:cs typeface="Calibri"/>
                        <a:sym typeface="Calibri"/>
                      </a:endParaRPr>
                    </a:p>
                  </a:txBody>
                  <a:tcPr marL="91425" marR="91425" marT="91425" marB="91425">
                    <a:solidFill>
                      <a:srgbClr val="F3F3F3"/>
                    </a:solidFill>
                  </a:tcPr>
                </a:tc>
                <a:extLst>
                  <a:ext uri="{0D108BD9-81ED-4DB2-BD59-A6C34878D82A}">
                    <a16:rowId xmlns:a16="http://schemas.microsoft.com/office/drawing/2014/main" val="10000"/>
                  </a:ext>
                </a:extLst>
              </a:tr>
              <a:tr h="428600">
                <a:tc>
                  <a:txBody>
                    <a:bodyPr/>
                    <a:lstStyle/>
                    <a:p>
                      <a:pPr marL="0" marR="0" lvl="0" indent="0" algn="l" rtl="0">
                        <a:lnSpc>
                          <a:spcPct val="100000"/>
                        </a:lnSpc>
                        <a:spcBef>
                          <a:spcPts val="0"/>
                        </a:spcBef>
                        <a:spcAft>
                          <a:spcPts val="0"/>
                        </a:spcAft>
                        <a:buClr>
                          <a:schemeClr val="dk1"/>
                        </a:buClr>
                        <a:buSzPts val="1400"/>
                        <a:buFont typeface="Arial"/>
                        <a:buNone/>
                      </a:pPr>
                      <a:r>
                        <a:rPr lang="en-GB" sz="1100" b="1" u="none" strike="noStrike" cap="none">
                          <a:solidFill>
                            <a:schemeClr val="dk1"/>
                          </a:solidFill>
                          <a:latin typeface="Calibri"/>
                          <a:ea typeface="Calibri"/>
                          <a:cs typeface="Calibri"/>
                          <a:sym typeface="Calibri"/>
                        </a:rPr>
                        <a:t>Writing Tasks (Text Types)</a:t>
                      </a:r>
                      <a:endParaRPr sz="1100" b="1"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a:latin typeface="Calibri"/>
                          <a:ea typeface="Calibri"/>
                          <a:cs typeface="Calibri"/>
                          <a:sym typeface="Calibri"/>
                        </a:rPr>
                        <a:t>Sentence Level</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Sentence Level</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Letters/Postcards</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Narrative (Retell)</a:t>
                      </a:r>
                      <a:endParaRPr sz="110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extLst>
                  <a:ext uri="{0D108BD9-81ED-4DB2-BD59-A6C34878D82A}">
                    <a16:rowId xmlns:a16="http://schemas.microsoft.com/office/drawing/2014/main" val="10001"/>
                  </a:ext>
                </a:extLst>
              </a:tr>
              <a:tr h="518450">
                <a:tc>
                  <a:txBody>
                    <a:bodyPr/>
                    <a:lstStyle/>
                    <a:p>
                      <a:pPr marL="0" marR="0" lvl="0" indent="0" algn="l" rtl="0">
                        <a:lnSpc>
                          <a:spcPct val="100000"/>
                        </a:lnSpc>
                        <a:spcBef>
                          <a:spcPts val="0"/>
                        </a:spcBef>
                        <a:spcAft>
                          <a:spcPts val="0"/>
                        </a:spcAft>
                        <a:buClr>
                          <a:schemeClr val="dk1"/>
                        </a:buClr>
                        <a:buSzPts val="1400"/>
                        <a:buFont typeface="Arial"/>
                        <a:buNone/>
                      </a:pPr>
                      <a:r>
                        <a:rPr lang="en-GB" sz="1100" b="1" u="none" strike="noStrike" cap="none">
                          <a:solidFill>
                            <a:schemeClr val="dk1"/>
                          </a:solidFill>
                          <a:latin typeface="Calibri"/>
                          <a:ea typeface="Calibri"/>
                          <a:cs typeface="Calibri"/>
                          <a:sym typeface="Calibri"/>
                        </a:rPr>
                        <a:t>VGP </a:t>
                      </a:r>
                      <a:endParaRPr sz="1100" b="1" u="none" strike="noStrike" cap="none"/>
                    </a:p>
                  </a:txBody>
                  <a:tcPr marL="91425" marR="91425" marT="91425" marB="91425">
                    <a:solidFill>
                      <a:srgbClr val="F3F3F3"/>
                    </a:solidFill>
                  </a:tcPr>
                </a:tc>
                <a:tc>
                  <a:txBody>
                    <a:bodyPr/>
                    <a:lstStyle/>
                    <a:p>
                      <a:pPr marL="457200" marR="0" lvl="0" indent="-298450" algn="l" rtl="0">
                        <a:lnSpc>
                          <a:spcPct val="100000"/>
                        </a:lnSpc>
                        <a:spcBef>
                          <a:spcPts val="0"/>
                        </a:spcBef>
                        <a:spcAft>
                          <a:spcPts val="0"/>
                        </a:spcAft>
                        <a:buClr>
                          <a:srgbClr val="000000"/>
                        </a:buClr>
                        <a:buSzPts val="1100"/>
                        <a:buFont typeface="Calibri"/>
                        <a:buChar char="●"/>
                      </a:pPr>
                      <a:r>
                        <a:rPr lang="en-GB" sz="1100" u="none" strike="noStrike" cap="none">
                          <a:solidFill>
                            <a:schemeClr val="dk1"/>
                          </a:solidFill>
                          <a:latin typeface="Calibri"/>
                          <a:ea typeface="Calibri"/>
                          <a:cs typeface="Calibri"/>
                          <a:sym typeface="Calibri"/>
                        </a:rPr>
                        <a:t>Use apostrophes in contracted forms</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457200" marR="0" lvl="0" indent="-298450" algn="l" rtl="0">
                        <a:lnSpc>
                          <a:spcPct val="100000"/>
                        </a:lnSpc>
                        <a:spcBef>
                          <a:spcPts val="0"/>
                        </a:spcBef>
                        <a:spcAft>
                          <a:spcPts val="0"/>
                        </a:spcAft>
                        <a:buClr>
                          <a:srgbClr val="000000"/>
                        </a:buClr>
                        <a:buSzPts val="1100"/>
                        <a:buFont typeface="Calibri"/>
                        <a:buChar char="●"/>
                      </a:pPr>
                      <a:r>
                        <a:rPr lang="en-GB" sz="1100" u="none" strike="noStrike" cap="none">
                          <a:solidFill>
                            <a:schemeClr val="dk1"/>
                          </a:solidFill>
                          <a:latin typeface="Calibri"/>
                          <a:ea typeface="Calibri"/>
                          <a:cs typeface="Calibri"/>
                          <a:sym typeface="Calibri"/>
                        </a:rPr>
                        <a:t>Recognise and use the past and present tense</a:t>
                      </a:r>
                      <a:endParaRPr sz="1100" u="none" strike="noStrike" cap="none">
                        <a:latin typeface="Calibri"/>
                        <a:ea typeface="Calibri"/>
                        <a:cs typeface="Calibri"/>
                        <a:sym typeface="Calibri"/>
                      </a:endParaRPr>
                    </a:p>
                    <a:p>
                      <a:pPr marL="457200" marR="0" lvl="0" indent="-228600" algn="l" rtl="0">
                        <a:lnSpc>
                          <a:spcPct val="100000"/>
                        </a:lnSpc>
                        <a:spcBef>
                          <a:spcPts val="0"/>
                        </a:spcBef>
                        <a:spcAft>
                          <a:spcPts val="0"/>
                        </a:spcAft>
                        <a:buClr>
                          <a:srgbClr val="000000"/>
                        </a:buClr>
                        <a:buSzPts val="1100"/>
                        <a:buFont typeface="Calibri"/>
                        <a:buNone/>
                      </a:pP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457200" marR="0" lvl="0" indent="-298450" algn="l" rtl="0">
                        <a:lnSpc>
                          <a:spcPct val="100000"/>
                        </a:lnSpc>
                        <a:spcBef>
                          <a:spcPts val="0"/>
                        </a:spcBef>
                        <a:spcAft>
                          <a:spcPts val="0"/>
                        </a:spcAft>
                        <a:buClr>
                          <a:srgbClr val="000000"/>
                        </a:buClr>
                        <a:buSzPts val="1100"/>
                        <a:buFont typeface="Calibri"/>
                        <a:buChar char="●"/>
                      </a:pPr>
                      <a:r>
                        <a:rPr lang="en-GB" sz="1100" u="none" strike="noStrike" cap="none">
                          <a:solidFill>
                            <a:schemeClr val="dk1"/>
                          </a:solidFill>
                          <a:latin typeface="Calibri"/>
                          <a:ea typeface="Calibri"/>
                          <a:cs typeface="Calibri"/>
                          <a:sym typeface="Calibri"/>
                        </a:rPr>
                        <a:t>To use statements, questions, exclamations and commands.</a:t>
                      </a:r>
                      <a:endParaRPr sz="1100" u="none" strike="noStrike" cap="none"/>
                    </a:p>
                    <a:p>
                      <a:pPr marL="457200" marR="0" lvl="0" indent="-228600" algn="l" rtl="0">
                        <a:lnSpc>
                          <a:spcPct val="100000"/>
                        </a:lnSpc>
                        <a:spcBef>
                          <a:spcPts val="0"/>
                        </a:spcBef>
                        <a:spcAft>
                          <a:spcPts val="0"/>
                        </a:spcAft>
                        <a:buClr>
                          <a:srgbClr val="000000"/>
                        </a:buClr>
                        <a:buSzPts val="1100"/>
                        <a:buFont typeface="Calibri"/>
                        <a:buNone/>
                      </a:pP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457200" marR="0" lvl="0" indent="-298450" algn="l" rtl="0">
                        <a:lnSpc>
                          <a:spcPct val="100000"/>
                        </a:lnSpc>
                        <a:spcBef>
                          <a:spcPts val="0"/>
                        </a:spcBef>
                        <a:spcAft>
                          <a:spcPts val="0"/>
                        </a:spcAft>
                        <a:buClr>
                          <a:srgbClr val="000000"/>
                        </a:buClr>
                        <a:buSzPts val="1100"/>
                        <a:buFont typeface="Calibri"/>
                        <a:buChar char="●"/>
                      </a:pPr>
                      <a:r>
                        <a:rPr lang="en-GB" sz="1100" u="none" strike="noStrike" cap="none">
                          <a:solidFill>
                            <a:schemeClr val="dk1"/>
                          </a:solidFill>
                          <a:latin typeface="Calibri"/>
                          <a:ea typeface="Calibri"/>
                          <a:cs typeface="Calibri"/>
                          <a:sym typeface="Calibri"/>
                        </a:rPr>
                        <a:t>Use commas in lists</a:t>
                      </a:r>
                      <a:endParaRPr sz="1100" u="none" strike="noStrike" cap="none"/>
                    </a:p>
                    <a:p>
                      <a:pPr marL="457200" marR="0" lvl="0" indent="-228600" algn="l" rtl="0">
                        <a:lnSpc>
                          <a:spcPct val="100000"/>
                        </a:lnSpc>
                        <a:spcBef>
                          <a:spcPts val="0"/>
                        </a:spcBef>
                        <a:spcAft>
                          <a:spcPts val="0"/>
                        </a:spcAft>
                        <a:buClr>
                          <a:srgbClr val="000000"/>
                        </a:buClr>
                        <a:buSzPts val="1100"/>
                        <a:buFont typeface="Calibri"/>
                        <a:buNone/>
                      </a:pPr>
                      <a:endParaRPr sz="1100" u="none" strike="noStrike" cap="none">
                        <a:latin typeface="Calibri"/>
                        <a:ea typeface="Calibri"/>
                        <a:cs typeface="Calibri"/>
                        <a:sym typeface="Calibri"/>
                      </a:endParaRPr>
                    </a:p>
                  </a:txBody>
                  <a:tcPr marL="91425" marR="91425" marT="91425" marB="91425">
                    <a:solidFill>
                      <a:srgbClr val="F3F3F3"/>
                    </a:solidFill>
                  </a:tcPr>
                </a:tc>
                <a:extLst>
                  <a:ext uri="{0D108BD9-81ED-4DB2-BD59-A6C34878D82A}">
                    <a16:rowId xmlns:a16="http://schemas.microsoft.com/office/drawing/2014/main" val="10002"/>
                  </a:ext>
                </a:extLst>
              </a:tr>
            </a:tbl>
          </a:graphicData>
        </a:graphic>
      </p:graphicFrame>
      <p:graphicFrame>
        <p:nvGraphicFramePr>
          <p:cNvPr id="69" name="Google Shape;69;p3"/>
          <p:cNvGraphicFramePr/>
          <p:nvPr/>
        </p:nvGraphicFramePr>
        <p:xfrm>
          <a:off x="542875" y="3619256"/>
          <a:ext cx="8210650" cy="1783090"/>
        </p:xfrm>
        <a:graphic>
          <a:graphicData uri="http://schemas.openxmlformats.org/drawingml/2006/table">
            <a:tbl>
              <a:tblPr>
                <a:noFill/>
                <a:tableStyleId>{E00CE2C3-B612-40E4-94CC-F88094E8E976}</a:tableStyleId>
              </a:tblPr>
              <a:tblGrid>
                <a:gridCol w="8210650">
                  <a:extLst>
                    <a:ext uri="{9D8B030D-6E8A-4147-A177-3AD203B41FA5}">
                      <a16:colId xmlns:a16="http://schemas.microsoft.com/office/drawing/2014/main" val="20000"/>
                    </a:ext>
                  </a:extLst>
                </a:gridCol>
              </a:tblGrid>
              <a:tr h="1607150">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The following VGP objectives will be covered throughout the year and regularly revisited during retrieval practice:</a:t>
                      </a:r>
                      <a:endParaRPr sz="1400" u="none" strike="noStrike" cap="none"/>
                    </a:p>
                    <a:p>
                      <a:pPr marL="171450" marR="0" lvl="0" indent="-101600" algn="l" rtl="0">
                        <a:lnSpc>
                          <a:spcPct val="100000"/>
                        </a:lnSpc>
                        <a:spcBef>
                          <a:spcPts val="0"/>
                        </a:spcBef>
                        <a:spcAft>
                          <a:spcPts val="0"/>
                        </a:spcAft>
                        <a:buClr>
                          <a:srgbClr val="000000"/>
                        </a:buClr>
                        <a:buSzPts val="1100"/>
                        <a:buFont typeface="Arial"/>
                        <a:buNone/>
                      </a:pPr>
                      <a:endParaRPr sz="110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solidFill>
                            <a:schemeClr val="dk1"/>
                          </a:solidFill>
                          <a:latin typeface="Calibri"/>
                          <a:ea typeface="Calibri"/>
                          <a:cs typeface="Calibri"/>
                          <a:sym typeface="Calibri"/>
                        </a:rPr>
                        <a:t>Leave spaces between words</a:t>
                      </a:r>
                      <a:endParaRPr sz="14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solidFill>
                            <a:schemeClr val="dk1"/>
                          </a:solidFill>
                          <a:latin typeface="Calibri"/>
                          <a:ea typeface="Calibri"/>
                          <a:cs typeface="Calibri"/>
                          <a:sym typeface="Calibri"/>
                        </a:rPr>
                        <a:t>Develop understanding of the concept of sentences through examples and non-examples and exploring fragments. </a:t>
                      </a:r>
                      <a:endParaRPr sz="110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solidFill>
                            <a:schemeClr val="dk1"/>
                          </a:solidFill>
                          <a:latin typeface="Calibri"/>
                          <a:ea typeface="Calibri"/>
                          <a:cs typeface="Calibri"/>
                          <a:sym typeface="Calibri"/>
                        </a:rPr>
                        <a:t>Use capital letters and full stops, exclamation marks and question marks to punctuate sentences</a:t>
                      </a:r>
                      <a:endParaRPr sz="14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solidFill>
                            <a:schemeClr val="dk1"/>
                          </a:solidFill>
                          <a:latin typeface="Calibri"/>
                          <a:ea typeface="Calibri"/>
                          <a:cs typeface="Calibri"/>
                          <a:sym typeface="Calibri"/>
                        </a:rPr>
                        <a:t>Use a capital letter for names of people, places, the days of the week, and the personal pronoun ‘I’</a:t>
                      </a:r>
                      <a:endParaRPr sz="14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solidFill>
                            <a:schemeClr val="dk1"/>
                          </a:solidFill>
                          <a:latin typeface="Calibri"/>
                          <a:ea typeface="Calibri"/>
                          <a:cs typeface="Calibri"/>
                          <a:sym typeface="Calibri"/>
                        </a:rPr>
                        <a:t>Join sentences and words with the conjunctions </a:t>
                      </a:r>
                      <a:r>
                        <a:rPr lang="en-GB" sz="1100" i="1" u="none" strike="noStrike" cap="none">
                          <a:solidFill>
                            <a:schemeClr val="dk1"/>
                          </a:solidFill>
                          <a:latin typeface="Calibri"/>
                          <a:ea typeface="Calibri"/>
                          <a:cs typeface="Calibri"/>
                          <a:sym typeface="Calibri"/>
                        </a:rPr>
                        <a:t>and, but, so, or </a:t>
                      </a:r>
                      <a:r>
                        <a:rPr lang="en-GB" sz="1100" u="none" strike="noStrike" cap="none">
                          <a:solidFill>
                            <a:schemeClr val="dk1"/>
                          </a:solidFill>
                          <a:latin typeface="Calibri"/>
                          <a:ea typeface="Calibri"/>
                          <a:cs typeface="Calibri"/>
                          <a:sym typeface="Calibri"/>
                        </a:rPr>
                        <a:t>(coordination) </a:t>
                      </a:r>
                      <a:r>
                        <a:rPr lang="en-GB" sz="1100" i="1" u="none" strike="noStrike" cap="none">
                          <a:solidFill>
                            <a:schemeClr val="dk1"/>
                          </a:solidFill>
                          <a:latin typeface="Calibri"/>
                          <a:ea typeface="Calibri"/>
                          <a:cs typeface="Calibri"/>
                          <a:sym typeface="Calibri"/>
                        </a:rPr>
                        <a:t>because, when, if </a:t>
                      </a:r>
                      <a:r>
                        <a:rPr lang="en-GB" sz="1100" u="none" strike="noStrike" cap="none">
                          <a:solidFill>
                            <a:schemeClr val="dk1"/>
                          </a:solidFill>
                          <a:latin typeface="Calibri"/>
                          <a:ea typeface="Calibri"/>
                          <a:cs typeface="Calibri"/>
                          <a:sym typeface="Calibri"/>
                        </a:rPr>
                        <a:t>(subordination)</a:t>
                      </a:r>
                      <a:endParaRPr sz="14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solidFill>
                            <a:schemeClr val="dk1"/>
                          </a:solidFill>
                          <a:latin typeface="Calibri"/>
                          <a:ea typeface="Calibri"/>
                          <a:cs typeface="Calibri"/>
                          <a:sym typeface="Calibri"/>
                        </a:rPr>
                        <a:t>Use the terminology </a:t>
                      </a:r>
                      <a:r>
                        <a:rPr lang="en-GB" sz="1100" i="1" u="none" strike="noStrike" cap="none">
                          <a:solidFill>
                            <a:schemeClr val="dk1"/>
                          </a:solidFill>
                          <a:latin typeface="Calibri"/>
                          <a:ea typeface="Calibri"/>
                          <a:cs typeface="Calibri"/>
                          <a:sym typeface="Calibri"/>
                        </a:rPr>
                        <a:t>noun, adjective, verb, adverb and conjunction </a:t>
                      </a:r>
                      <a:endParaRPr sz="110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solidFill>
                            <a:schemeClr val="dk1"/>
                          </a:solidFill>
                          <a:latin typeface="Calibri"/>
                          <a:ea typeface="Calibri"/>
                          <a:cs typeface="Calibri"/>
                          <a:sym typeface="Calibri"/>
                        </a:rPr>
                        <a:t>Simple prefixes and suffixes, in line with Year 2 spelling expectations</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u="none" strike="noStrike" cap="none">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0"/>
                  </a:ext>
                </a:extLst>
              </a:tr>
            </a:tbl>
          </a:graphicData>
        </a:graphic>
      </p:graphicFrame>
      <p:sp>
        <p:nvSpPr>
          <p:cNvPr id="70" name="Google Shape;70;p3"/>
          <p:cNvSpPr txBox="1"/>
          <p:nvPr/>
        </p:nvSpPr>
        <p:spPr>
          <a:xfrm>
            <a:off x="1179101" y="510712"/>
            <a:ext cx="6219300" cy="369300"/>
          </a:xfrm>
          <a:prstGeom prst="rect">
            <a:avLst/>
          </a:prstGeom>
          <a:noFill/>
          <a:ln>
            <a:noFill/>
          </a:ln>
        </p:spPr>
        <p:txBody>
          <a:bodyPr spcFirstLastPara="1" wrap="square" lIns="91425" tIns="45700" rIns="91425" bIns="45700" anchor="t" anchorCtr="0">
            <a:spAutoFit/>
          </a:bodyPr>
          <a:lstStyle/>
          <a:p>
            <a:pPr marL="45720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Calibri"/>
                <a:ea typeface="Calibri"/>
                <a:cs typeface="Calibri"/>
                <a:sym typeface="Calibri"/>
              </a:rPr>
              <a:t>VGP Overview (KS1 Term 2)</a:t>
            </a:r>
            <a:endParaRPr sz="1800" b="0" i="0" u="none" strike="noStrike" cap="non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graphicFrame>
        <p:nvGraphicFramePr>
          <p:cNvPr id="75" name="Google Shape;75;geb77333bdf_0_12"/>
          <p:cNvGraphicFramePr/>
          <p:nvPr/>
        </p:nvGraphicFramePr>
        <p:xfrm>
          <a:off x="466675" y="1185875"/>
          <a:ext cx="8210650" cy="3394550"/>
        </p:xfrm>
        <a:graphic>
          <a:graphicData uri="http://schemas.openxmlformats.org/drawingml/2006/table">
            <a:tbl>
              <a:tblPr>
                <a:noFill/>
                <a:tableStyleId>{5690F4EE-A93C-47BD-AD62-9407AEB96BB0}</a:tableStyleId>
              </a:tblPr>
              <a:tblGrid>
                <a:gridCol w="1172950">
                  <a:extLst>
                    <a:ext uri="{9D8B030D-6E8A-4147-A177-3AD203B41FA5}">
                      <a16:colId xmlns:a16="http://schemas.microsoft.com/office/drawing/2014/main" val="20000"/>
                    </a:ext>
                  </a:extLst>
                </a:gridCol>
                <a:gridCol w="1574350">
                  <a:extLst>
                    <a:ext uri="{9D8B030D-6E8A-4147-A177-3AD203B41FA5}">
                      <a16:colId xmlns:a16="http://schemas.microsoft.com/office/drawing/2014/main" val="20001"/>
                    </a:ext>
                  </a:extLst>
                </a:gridCol>
                <a:gridCol w="1687325">
                  <a:extLst>
                    <a:ext uri="{9D8B030D-6E8A-4147-A177-3AD203B41FA5}">
                      <a16:colId xmlns:a16="http://schemas.microsoft.com/office/drawing/2014/main" val="20002"/>
                    </a:ext>
                  </a:extLst>
                </a:gridCol>
                <a:gridCol w="1858775">
                  <a:extLst>
                    <a:ext uri="{9D8B030D-6E8A-4147-A177-3AD203B41FA5}">
                      <a16:colId xmlns:a16="http://schemas.microsoft.com/office/drawing/2014/main" val="20003"/>
                    </a:ext>
                  </a:extLst>
                </a:gridCol>
                <a:gridCol w="1917250">
                  <a:extLst>
                    <a:ext uri="{9D8B030D-6E8A-4147-A177-3AD203B41FA5}">
                      <a16:colId xmlns:a16="http://schemas.microsoft.com/office/drawing/2014/main" val="20004"/>
                    </a:ext>
                  </a:extLst>
                </a:gridCol>
              </a:tblGrid>
              <a:tr h="407650">
                <a:tc gridSpan="5">
                  <a:txBody>
                    <a:bodyPr/>
                    <a:lstStyle/>
                    <a:p>
                      <a:pPr marL="0" marR="0" lvl="0" indent="0" algn="l" rtl="0">
                        <a:lnSpc>
                          <a:spcPct val="100000"/>
                        </a:lnSpc>
                        <a:spcBef>
                          <a:spcPts val="0"/>
                        </a:spcBef>
                        <a:spcAft>
                          <a:spcPts val="0"/>
                        </a:spcAft>
                        <a:buClr>
                          <a:srgbClr val="000000"/>
                        </a:buClr>
                        <a:buSzPts val="1400"/>
                        <a:buFont typeface="Arial"/>
                        <a:buNone/>
                      </a:pPr>
                      <a:r>
                        <a:rPr lang="en-GB" sz="1100" b="1" u="none" strike="noStrike" cap="none">
                          <a:latin typeface="Calibri"/>
                          <a:ea typeface="Calibri"/>
                          <a:cs typeface="Calibri"/>
                          <a:sym typeface="Calibri"/>
                        </a:rPr>
                        <a:t>Term 3</a:t>
                      </a:r>
                      <a:endParaRPr sz="1100" u="none" strike="noStrike" cap="none"/>
                    </a:p>
                  </a:txBody>
                  <a:tcPr marL="91425" marR="91425" marT="91425" marB="91425">
                    <a:solidFill>
                      <a:srgbClr val="D9D9D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63825">
                <a:tc>
                  <a:txBody>
                    <a:bodyPr/>
                    <a:lstStyle/>
                    <a:p>
                      <a:pPr marL="0" marR="0" lvl="0" indent="0" algn="l" rtl="0">
                        <a:lnSpc>
                          <a:spcPct val="100000"/>
                        </a:lnSpc>
                        <a:spcBef>
                          <a:spcPts val="0"/>
                        </a:spcBef>
                        <a:spcAft>
                          <a:spcPts val="0"/>
                        </a:spcAft>
                        <a:buClr>
                          <a:srgbClr val="000000"/>
                        </a:buClr>
                        <a:buSzPts val="1400"/>
                        <a:buFont typeface="Arial"/>
                        <a:buNone/>
                      </a:pPr>
                      <a:r>
                        <a:rPr lang="en-GB" sz="1100" b="1" u="none" strike="noStrike" cap="none">
                          <a:latin typeface="Calibri"/>
                          <a:ea typeface="Calibri"/>
                          <a:cs typeface="Calibri"/>
                          <a:sym typeface="Calibri"/>
                        </a:rPr>
                        <a:t>Year 1</a:t>
                      </a:r>
                      <a:endParaRPr sz="1100" b="1"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Zog</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Where the Wild Things are</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The Man on the Moon</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What the Ladybird Heard</a:t>
                      </a:r>
                      <a:endParaRPr sz="1100" u="none" strike="noStrike" cap="none">
                        <a:latin typeface="Calibri"/>
                        <a:ea typeface="Calibri"/>
                        <a:cs typeface="Calibri"/>
                        <a:sym typeface="Calibri"/>
                      </a:endParaRPr>
                    </a:p>
                  </a:txBody>
                  <a:tcPr marL="91425" marR="91425" marT="91425" marB="91425">
                    <a:solidFill>
                      <a:srgbClr val="F3F3F3"/>
                    </a:solidFill>
                  </a:tcPr>
                </a:tc>
                <a:extLst>
                  <a:ext uri="{0D108BD9-81ED-4DB2-BD59-A6C34878D82A}">
                    <a16:rowId xmlns:a16="http://schemas.microsoft.com/office/drawing/2014/main" val="10001"/>
                  </a:ext>
                </a:extLst>
              </a:tr>
              <a:tr h="563825">
                <a:tc>
                  <a:txBody>
                    <a:bodyPr/>
                    <a:lstStyle/>
                    <a:p>
                      <a:pPr marL="0" marR="0" lvl="0" indent="0" algn="l" rtl="0">
                        <a:lnSpc>
                          <a:spcPct val="100000"/>
                        </a:lnSpc>
                        <a:spcBef>
                          <a:spcPts val="0"/>
                        </a:spcBef>
                        <a:spcAft>
                          <a:spcPts val="0"/>
                        </a:spcAft>
                        <a:buClr>
                          <a:schemeClr val="dk1"/>
                        </a:buClr>
                        <a:buSzPts val="1400"/>
                        <a:buFont typeface="Arial"/>
                        <a:buNone/>
                      </a:pPr>
                      <a:r>
                        <a:rPr lang="en-GB" sz="1100" b="1" u="none" strike="noStrike" cap="none">
                          <a:solidFill>
                            <a:schemeClr val="dk1"/>
                          </a:solidFill>
                          <a:latin typeface="Calibri"/>
                          <a:ea typeface="Calibri"/>
                          <a:cs typeface="Calibri"/>
                          <a:sym typeface="Calibri"/>
                        </a:rPr>
                        <a:t>Writing Tasks (Text Types)</a:t>
                      </a:r>
                      <a:endParaRPr sz="1100" b="1" u="none" strike="noStrike" cap="none">
                        <a:latin typeface="Calibri"/>
                        <a:ea typeface="Calibri"/>
                        <a:cs typeface="Calibri"/>
                        <a:sym typeface="Calibri"/>
                      </a:endParaRPr>
                    </a:p>
                  </a:txBody>
                  <a:tcPr marL="91425" marR="91425" marT="91425" marB="91425">
                    <a:solidFill>
                      <a:srgbClr val="F3F3F3"/>
                    </a:solidFill>
                  </a:tcPr>
                </a:tc>
                <a:tc>
                  <a:txBody>
                    <a:bodyPr/>
                    <a:lstStyle/>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Sentence Level</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Sentence Level</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Sentence Level</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lvl="0" indent="0" algn="l" rtl="0">
                        <a:spcBef>
                          <a:spcPts val="0"/>
                        </a:spcBef>
                        <a:spcAft>
                          <a:spcPts val="0"/>
                        </a:spcAft>
                        <a:buClr>
                          <a:schemeClr val="dk1"/>
                        </a:buClr>
                        <a:buSzPts val="1200"/>
                        <a:buFont typeface="Arial"/>
                        <a:buNone/>
                      </a:pPr>
                      <a:r>
                        <a:rPr lang="en-GB" sz="1100">
                          <a:solidFill>
                            <a:schemeClr val="dk1"/>
                          </a:solidFill>
                          <a:latin typeface="Calibri"/>
                          <a:ea typeface="Calibri"/>
                          <a:cs typeface="Calibri"/>
                          <a:sym typeface="Calibri"/>
                        </a:rPr>
                        <a:t>Sentence Level</a:t>
                      </a:r>
                      <a:endParaRPr sz="11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100">
                        <a:latin typeface="Calibri"/>
                        <a:ea typeface="Calibri"/>
                        <a:cs typeface="Calibri"/>
                        <a:sym typeface="Calibri"/>
                      </a:endParaRPr>
                    </a:p>
                  </a:txBody>
                  <a:tcPr marL="91425" marR="91425" marT="91425" marB="91425">
                    <a:solidFill>
                      <a:srgbClr val="F3F3F3"/>
                    </a:solidFill>
                  </a:tcPr>
                </a:tc>
                <a:extLst>
                  <a:ext uri="{0D108BD9-81ED-4DB2-BD59-A6C34878D82A}">
                    <a16:rowId xmlns:a16="http://schemas.microsoft.com/office/drawing/2014/main" val="10002"/>
                  </a:ext>
                </a:extLst>
              </a:tr>
              <a:tr h="563825">
                <a:tc>
                  <a:txBody>
                    <a:bodyPr/>
                    <a:lstStyle/>
                    <a:p>
                      <a:pPr marL="0" marR="0" lvl="0" indent="0" algn="l" rtl="0">
                        <a:lnSpc>
                          <a:spcPct val="100000"/>
                        </a:lnSpc>
                        <a:spcBef>
                          <a:spcPts val="0"/>
                        </a:spcBef>
                        <a:spcAft>
                          <a:spcPts val="0"/>
                        </a:spcAft>
                        <a:buClr>
                          <a:schemeClr val="dk1"/>
                        </a:buClr>
                        <a:buSzPts val="1400"/>
                        <a:buFont typeface="Arial"/>
                        <a:buNone/>
                      </a:pPr>
                      <a:r>
                        <a:rPr lang="en-GB" sz="1100" b="1" u="none" strike="noStrike" cap="none">
                          <a:solidFill>
                            <a:schemeClr val="dk1"/>
                          </a:solidFill>
                          <a:latin typeface="Calibri"/>
                          <a:ea typeface="Calibri"/>
                          <a:cs typeface="Calibri"/>
                          <a:sym typeface="Calibri"/>
                        </a:rPr>
                        <a:t>VGP </a:t>
                      </a:r>
                      <a:endParaRPr sz="1100" b="1" u="none" strike="noStrike" cap="none"/>
                    </a:p>
                  </a:txBody>
                  <a:tcPr marL="91425" marR="91425" marT="91425" marB="91425">
                    <a:solidFill>
                      <a:srgbClr val="F3F3F3"/>
                    </a:solidFill>
                  </a:tcPr>
                </a:tc>
                <a:tc gridSpan="4">
                  <a:txBody>
                    <a:bodyPr/>
                    <a:lstStyle/>
                    <a:p>
                      <a:pPr marL="0" marR="0" lvl="0" indent="0" algn="l" rtl="0">
                        <a:lnSpc>
                          <a:spcPct val="100000"/>
                        </a:lnSpc>
                        <a:spcBef>
                          <a:spcPts val="0"/>
                        </a:spcBef>
                        <a:spcAft>
                          <a:spcPts val="0"/>
                        </a:spcAft>
                        <a:buClr>
                          <a:srgbClr val="000000"/>
                        </a:buClr>
                        <a:buSzPts val="1200"/>
                        <a:buFont typeface="Arial"/>
                        <a:buNone/>
                      </a:pPr>
                      <a:r>
                        <a:rPr lang="en-GB" sz="1100" b="1" u="none" strike="noStrike" cap="none">
                          <a:latin typeface="Calibri"/>
                          <a:ea typeface="Calibri"/>
                          <a:cs typeface="Calibri"/>
                          <a:sym typeface="Calibri"/>
                        </a:rPr>
                        <a:t>The following VGP objectives will be covered throughout the rest of year across the range of text types to develop fluency in basic skills. They will be regularly revisited during retrieval practice:</a:t>
                      </a:r>
                      <a:endParaRPr sz="1100" u="none" strike="noStrike" cap="none"/>
                    </a:p>
                    <a:p>
                      <a:pPr marL="171450" marR="0" lvl="0" indent="-95250" algn="l" rtl="0">
                        <a:lnSpc>
                          <a:spcPct val="100000"/>
                        </a:lnSpc>
                        <a:spcBef>
                          <a:spcPts val="0"/>
                        </a:spcBef>
                        <a:spcAft>
                          <a:spcPts val="0"/>
                        </a:spcAft>
                        <a:buClr>
                          <a:srgbClr val="000000"/>
                        </a:buClr>
                        <a:buSzPts val="1200"/>
                        <a:buFont typeface="Arial"/>
                        <a:buNone/>
                      </a:pPr>
                      <a:endParaRPr sz="11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200"/>
                        <a:buFont typeface="Arial"/>
                        <a:buChar char="•"/>
                      </a:pPr>
                      <a:r>
                        <a:rPr lang="en-GB" sz="1100" u="none" strike="noStrike" cap="none">
                          <a:latin typeface="Calibri"/>
                          <a:ea typeface="Calibri"/>
                          <a:cs typeface="Calibri"/>
                          <a:sym typeface="Calibri"/>
                        </a:rPr>
                        <a:t>Concept of a noun</a:t>
                      </a:r>
                      <a:endParaRPr sz="11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latin typeface="Calibri"/>
                          <a:ea typeface="Calibri"/>
                          <a:cs typeface="Calibri"/>
                          <a:sym typeface="Calibri"/>
                        </a:rPr>
                        <a:t>Leave spaces between words</a:t>
                      </a:r>
                      <a:endParaRPr sz="11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latin typeface="Calibri"/>
                          <a:ea typeface="Calibri"/>
                          <a:cs typeface="Calibri"/>
                          <a:sym typeface="Calibri"/>
                        </a:rPr>
                        <a:t>Introduce the concept of sentences through examples and non-examples and exploring fragments</a:t>
                      </a:r>
                      <a:endParaRPr sz="11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latin typeface="Calibri"/>
                          <a:ea typeface="Calibri"/>
                          <a:cs typeface="Calibri"/>
                          <a:sym typeface="Calibri"/>
                        </a:rPr>
                        <a:t>Use capital letters and full stops to punctuate sentences</a:t>
                      </a:r>
                      <a:endParaRPr sz="11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latin typeface="Calibri"/>
                          <a:ea typeface="Calibri"/>
                          <a:cs typeface="Calibri"/>
                          <a:sym typeface="Calibri"/>
                        </a:rPr>
                        <a:t>Use a capital letter for names of people, places, the days of the week, and the personal pronoun ‘I’</a:t>
                      </a:r>
                      <a:endParaRPr sz="11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latin typeface="Calibri"/>
                          <a:ea typeface="Calibri"/>
                          <a:cs typeface="Calibri"/>
                          <a:sym typeface="Calibri"/>
                        </a:rPr>
                        <a:t>Join sentences and words with the conjunction ‘and’</a:t>
                      </a:r>
                      <a:endParaRPr sz="11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latin typeface="Calibri"/>
                          <a:ea typeface="Calibri"/>
                          <a:cs typeface="Calibri"/>
                          <a:sym typeface="Calibri"/>
                        </a:rPr>
                        <a:t>Introduce question marks and exclamation marks</a:t>
                      </a:r>
                      <a:endParaRPr sz="1100" u="none" strike="noStrike" cap="none"/>
                    </a:p>
                  </a:txBody>
                  <a:tcPr marL="91425" marR="91425" marT="91425" marB="91425">
                    <a:solidFill>
                      <a:srgbClr val="F3F3F3"/>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bl>
          </a:graphicData>
        </a:graphic>
      </p:graphicFrame>
      <p:sp>
        <p:nvSpPr>
          <p:cNvPr id="76" name="Google Shape;76;geb77333bdf_0_12"/>
          <p:cNvSpPr txBox="1"/>
          <p:nvPr/>
        </p:nvSpPr>
        <p:spPr>
          <a:xfrm>
            <a:off x="1179101" y="510712"/>
            <a:ext cx="6219300" cy="369300"/>
          </a:xfrm>
          <a:prstGeom prst="rect">
            <a:avLst/>
          </a:prstGeom>
          <a:noFill/>
          <a:ln>
            <a:noFill/>
          </a:ln>
        </p:spPr>
        <p:txBody>
          <a:bodyPr spcFirstLastPara="1" wrap="square" lIns="91425" tIns="45700" rIns="91425" bIns="45700" anchor="t" anchorCtr="0">
            <a:spAutoFit/>
          </a:bodyPr>
          <a:lstStyle/>
          <a:p>
            <a:pPr marL="45720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Calibri"/>
                <a:ea typeface="Calibri"/>
                <a:cs typeface="Calibri"/>
                <a:sym typeface="Calibri"/>
              </a:rPr>
              <a:t>VGP Overview (KS1 Term 3)</a:t>
            </a:r>
            <a:endParaRPr sz="1800" b="0" i="0" u="none" strike="noStrike" cap="non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4"/>
          <p:cNvSpPr txBox="1"/>
          <p:nvPr/>
        </p:nvSpPr>
        <p:spPr>
          <a:xfrm>
            <a:off x="1179101" y="510712"/>
            <a:ext cx="6219300" cy="369300"/>
          </a:xfrm>
          <a:prstGeom prst="rect">
            <a:avLst/>
          </a:prstGeom>
          <a:noFill/>
          <a:ln>
            <a:noFill/>
          </a:ln>
        </p:spPr>
        <p:txBody>
          <a:bodyPr spcFirstLastPara="1" wrap="square" lIns="91425" tIns="45700" rIns="91425" bIns="45700" anchor="t" anchorCtr="0">
            <a:spAutoFit/>
          </a:bodyPr>
          <a:lstStyle/>
          <a:p>
            <a:pPr marL="45720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Calibri"/>
                <a:ea typeface="Calibri"/>
                <a:cs typeface="Calibri"/>
                <a:sym typeface="Calibri"/>
              </a:rPr>
              <a:t>VGP Overview (KS1 Term 3)</a:t>
            </a:r>
            <a:endParaRPr sz="1800" b="0" i="0" u="none" strike="noStrike" cap="none">
              <a:solidFill>
                <a:srgbClr val="000000"/>
              </a:solidFill>
              <a:latin typeface="Arial"/>
              <a:ea typeface="Arial"/>
              <a:cs typeface="Arial"/>
              <a:sym typeface="Arial"/>
            </a:endParaRPr>
          </a:p>
        </p:txBody>
      </p:sp>
      <p:graphicFrame>
        <p:nvGraphicFramePr>
          <p:cNvPr id="82" name="Google Shape;82;p4"/>
          <p:cNvGraphicFramePr/>
          <p:nvPr>
            <p:extLst>
              <p:ext uri="{D42A27DB-BD31-4B8C-83A1-F6EECF244321}">
                <p14:modId xmlns:p14="http://schemas.microsoft.com/office/powerpoint/2010/main" val="3931130179"/>
              </p:ext>
            </p:extLst>
          </p:nvPr>
        </p:nvGraphicFramePr>
        <p:xfrm>
          <a:off x="466675" y="1419787"/>
          <a:ext cx="8210650" cy="2941205"/>
        </p:xfrm>
        <a:graphic>
          <a:graphicData uri="http://schemas.openxmlformats.org/drawingml/2006/table">
            <a:tbl>
              <a:tblPr>
                <a:noFill/>
                <a:tableStyleId>{5690F4EE-A93C-47BD-AD62-9407AEB96BB0}</a:tableStyleId>
              </a:tblPr>
              <a:tblGrid>
                <a:gridCol w="1172950">
                  <a:extLst>
                    <a:ext uri="{9D8B030D-6E8A-4147-A177-3AD203B41FA5}">
                      <a16:colId xmlns:a16="http://schemas.microsoft.com/office/drawing/2014/main" val="20000"/>
                    </a:ext>
                  </a:extLst>
                </a:gridCol>
                <a:gridCol w="1574350">
                  <a:extLst>
                    <a:ext uri="{9D8B030D-6E8A-4147-A177-3AD203B41FA5}">
                      <a16:colId xmlns:a16="http://schemas.microsoft.com/office/drawing/2014/main" val="20001"/>
                    </a:ext>
                  </a:extLst>
                </a:gridCol>
                <a:gridCol w="1687325">
                  <a:extLst>
                    <a:ext uri="{9D8B030D-6E8A-4147-A177-3AD203B41FA5}">
                      <a16:colId xmlns:a16="http://schemas.microsoft.com/office/drawing/2014/main" val="20002"/>
                    </a:ext>
                  </a:extLst>
                </a:gridCol>
                <a:gridCol w="1858775">
                  <a:extLst>
                    <a:ext uri="{9D8B030D-6E8A-4147-A177-3AD203B41FA5}">
                      <a16:colId xmlns:a16="http://schemas.microsoft.com/office/drawing/2014/main" val="20003"/>
                    </a:ext>
                  </a:extLst>
                </a:gridCol>
                <a:gridCol w="1917250">
                  <a:extLst>
                    <a:ext uri="{9D8B030D-6E8A-4147-A177-3AD203B41FA5}">
                      <a16:colId xmlns:a16="http://schemas.microsoft.com/office/drawing/2014/main" val="20004"/>
                    </a:ext>
                  </a:extLst>
                </a:gridCol>
              </a:tblGrid>
              <a:tr h="563825">
                <a:tc>
                  <a:txBody>
                    <a:bodyPr/>
                    <a:lstStyle/>
                    <a:p>
                      <a:pPr marL="0" marR="0" lvl="0" indent="0" algn="l" rtl="0">
                        <a:lnSpc>
                          <a:spcPct val="100000"/>
                        </a:lnSpc>
                        <a:spcBef>
                          <a:spcPts val="0"/>
                        </a:spcBef>
                        <a:spcAft>
                          <a:spcPts val="0"/>
                        </a:spcAft>
                        <a:buClr>
                          <a:srgbClr val="000000"/>
                        </a:buClr>
                        <a:buSzPts val="1400"/>
                        <a:buFont typeface="Arial"/>
                        <a:buNone/>
                      </a:pPr>
                      <a:r>
                        <a:rPr lang="en-GB" sz="1100" b="1" u="none" strike="noStrike" cap="none">
                          <a:latin typeface="Calibri"/>
                          <a:ea typeface="Calibri"/>
                          <a:cs typeface="Calibri"/>
                          <a:sym typeface="Calibri"/>
                        </a:rPr>
                        <a:t>Year 2</a:t>
                      </a:r>
                      <a:endParaRPr sz="1100" b="1"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Scallywag and the Golden Underpants</a:t>
                      </a:r>
                      <a:endParaRPr sz="1100" u="none" strike="noStrike" cap="none">
                        <a:solidFill>
                          <a:schemeClr val="dk1"/>
                        </a:solidFill>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The True Story of the 3 Little Pigs</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The Invisible</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latin typeface="Calibri"/>
                          <a:ea typeface="Calibri"/>
                          <a:cs typeface="Calibri"/>
                          <a:sym typeface="Calibri"/>
                        </a:rPr>
                        <a:t>The Day the Crayons Came Home</a:t>
                      </a:r>
                      <a:endParaRPr sz="1100" u="none" strike="noStrike" cap="none">
                        <a:latin typeface="Calibri"/>
                        <a:ea typeface="Calibri"/>
                        <a:cs typeface="Calibri"/>
                        <a:sym typeface="Calibri"/>
                      </a:endParaRPr>
                    </a:p>
                  </a:txBody>
                  <a:tcPr marL="91425" marR="91425" marT="91425" marB="91425">
                    <a:solidFill>
                      <a:srgbClr val="F3F3F3"/>
                    </a:solidFill>
                  </a:tcPr>
                </a:tc>
                <a:extLst>
                  <a:ext uri="{0D108BD9-81ED-4DB2-BD59-A6C34878D82A}">
                    <a16:rowId xmlns:a16="http://schemas.microsoft.com/office/drawing/2014/main" val="10000"/>
                  </a:ext>
                </a:extLst>
              </a:tr>
              <a:tr h="563825">
                <a:tc>
                  <a:txBody>
                    <a:bodyPr/>
                    <a:lstStyle/>
                    <a:p>
                      <a:pPr marL="0" marR="0" lvl="0" indent="0" algn="l" rtl="0">
                        <a:lnSpc>
                          <a:spcPct val="100000"/>
                        </a:lnSpc>
                        <a:spcBef>
                          <a:spcPts val="0"/>
                        </a:spcBef>
                        <a:spcAft>
                          <a:spcPts val="0"/>
                        </a:spcAft>
                        <a:buClr>
                          <a:schemeClr val="dk1"/>
                        </a:buClr>
                        <a:buSzPts val="1400"/>
                        <a:buFont typeface="Arial"/>
                        <a:buNone/>
                      </a:pPr>
                      <a:r>
                        <a:rPr lang="en-GB" sz="1100" b="1" u="none" strike="noStrike" cap="none">
                          <a:solidFill>
                            <a:schemeClr val="dk1"/>
                          </a:solidFill>
                          <a:latin typeface="Calibri"/>
                          <a:ea typeface="Calibri"/>
                          <a:cs typeface="Calibri"/>
                          <a:sym typeface="Calibri"/>
                        </a:rPr>
                        <a:t>Writing Tasks (Text Types)</a:t>
                      </a:r>
                      <a:endParaRPr sz="1100" b="1"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dirty="0">
                          <a:solidFill>
                            <a:schemeClr val="dk1"/>
                          </a:solidFill>
                          <a:latin typeface="Calibri"/>
                          <a:ea typeface="Calibri"/>
                          <a:cs typeface="Calibri"/>
                          <a:sym typeface="Calibri"/>
                        </a:rPr>
                        <a:t>Narrative (Retell)</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100" u="none" strike="noStrike" cap="none">
                        <a:solidFill>
                          <a:schemeClr val="dk1"/>
                        </a:solidFill>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a:latin typeface="Calibri"/>
                          <a:ea typeface="Calibri"/>
                          <a:cs typeface="Calibri"/>
                          <a:sym typeface="Calibri"/>
                        </a:rPr>
                        <a:t>Diary Entry</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Narrative (Retell)</a:t>
                      </a:r>
                      <a:endParaRPr sz="110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100" u="none" strike="noStrike" cap="none">
                          <a:solidFill>
                            <a:schemeClr val="dk1"/>
                          </a:solidFill>
                          <a:latin typeface="Calibri"/>
                          <a:ea typeface="Calibri"/>
                          <a:cs typeface="Calibri"/>
                          <a:sym typeface="Calibri"/>
                        </a:rPr>
                        <a:t>Setting Description </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dirty="0">
                          <a:latin typeface="Calibri"/>
                          <a:ea typeface="Calibri"/>
                          <a:cs typeface="Calibri"/>
                          <a:sym typeface="Calibri"/>
                        </a:rPr>
                        <a:t>Letter</a:t>
                      </a:r>
                      <a:endParaRPr sz="1100" u="none" strike="noStrike" cap="none" dirty="0">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100" u="none" strike="noStrike" cap="none" dirty="0">
                        <a:latin typeface="Calibri"/>
                        <a:ea typeface="Calibri"/>
                        <a:cs typeface="Calibri"/>
                        <a:sym typeface="Calibri"/>
                      </a:endParaRPr>
                    </a:p>
                  </a:txBody>
                  <a:tcPr marL="91425" marR="91425" marT="91425" marB="91425">
                    <a:solidFill>
                      <a:srgbClr val="F3F3F3"/>
                    </a:solidFill>
                  </a:tcPr>
                </a:tc>
                <a:extLst>
                  <a:ext uri="{0D108BD9-81ED-4DB2-BD59-A6C34878D82A}">
                    <a16:rowId xmlns:a16="http://schemas.microsoft.com/office/drawing/2014/main" val="10001"/>
                  </a:ext>
                </a:extLst>
              </a:tr>
              <a:tr h="563825">
                <a:tc>
                  <a:txBody>
                    <a:bodyPr/>
                    <a:lstStyle/>
                    <a:p>
                      <a:pPr marL="0" marR="0" lvl="0" indent="0" algn="l" rtl="0">
                        <a:lnSpc>
                          <a:spcPct val="100000"/>
                        </a:lnSpc>
                        <a:spcBef>
                          <a:spcPts val="0"/>
                        </a:spcBef>
                        <a:spcAft>
                          <a:spcPts val="0"/>
                        </a:spcAft>
                        <a:buClr>
                          <a:schemeClr val="dk1"/>
                        </a:buClr>
                        <a:buSzPts val="1400"/>
                        <a:buFont typeface="Arial"/>
                        <a:buNone/>
                      </a:pPr>
                      <a:r>
                        <a:rPr lang="en-GB" sz="1100" b="1" u="none" strike="noStrike" cap="none">
                          <a:solidFill>
                            <a:schemeClr val="dk1"/>
                          </a:solidFill>
                          <a:latin typeface="Calibri"/>
                          <a:ea typeface="Calibri"/>
                          <a:cs typeface="Calibri"/>
                          <a:sym typeface="Calibri"/>
                        </a:rPr>
                        <a:t>VGP </a:t>
                      </a:r>
                      <a:endParaRPr sz="1100" b="1" u="none" strike="noStrike" cap="none"/>
                    </a:p>
                  </a:txBody>
                  <a:tcPr marL="91425" marR="91425" marT="91425" marB="91425">
                    <a:solidFill>
                      <a:srgbClr val="F3F3F3"/>
                    </a:solidFill>
                  </a:tcPr>
                </a:tc>
                <a:tc>
                  <a:txBody>
                    <a:bodyPr/>
                    <a:lstStyle/>
                    <a:p>
                      <a:pPr marL="457200" marR="0" lvl="0" indent="-298450" algn="l" rtl="0">
                        <a:lnSpc>
                          <a:spcPct val="100000"/>
                        </a:lnSpc>
                        <a:spcBef>
                          <a:spcPts val="0"/>
                        </a:spcBef>
                        <a:spcAft>
                          <a:spcPts val="0"/>
                        </a:spcAft>
                        <a:buClr>
                          <a:schemeClr val="dk1"/>
                        </a:buClr>
                        <a:buSzPts val="1100"/>
                        <a:buFont typeface="Calibri"/>
                        <a:buChar char="●"/>
                      </a:pPr>
                      <a:r>
                        <a:rPr lang="en-GB" sz="1100" u="none" strike="noStrike" cap="none">
                          <a:solidFill>
                            <a:schemeClr val="dk1"/>
                          </a:solidFill>
                          <a:latin typeface="Calibri"/>
                          <a:ea typeface="Calibri"/>
                          <a:cs typeface="Calibri"/>
                          <a:sym typeface="Calibri"/>
                        </a:rPr>
                        <a:t>Join sentences and words with the conjunctions </a:t>
                      </a:r>
                      <a:r>
                        <a:rPr lang="en-GB" sz="1100" i="1" u="none" strike="noStrike" cap="none">
                          <a:solidFill>
                            <a:schemeClr val="dk1"/>
                          </a:solidFill>
                          <a:latin typeface="Calibri"/>
                          <a:ea typeface="Calibri"/>
                          <a:cs typeface="Calibri"/>
                          <a:sym typeface="Calibri"/>
                        </a:rPr>
                        <a:t>and, but, so, or </a:t>
                      </a:r>
                      <a:r>
                        <a:rPr lang="en-GB" sz="1100" u="none" strike="noStrike" cap="none">
                          <a:solidFill>
                            <a:schemeClr val="dk1"/>
                          </a:solidFill>
                          <a:latin typeface="Calibri"/>
                          <a:ea typeface="Calibri"/>
                          <a:cs typeface="Calibri"/>
                          <a:sym typeface="Calibri"/>
                        </a:rPr>
                        <a:t>(coordination) </a:t>
                      </a:r>
                      <a:r>
                        <a:rPr lang="en-GB" sz="1100" i="1" u="none" strike="noStrike" cap="none">
                          <a:solidFill>
                            <a:schemeClr val="dk1"/>
                          </a:solidFill>
                          <a:latin typeface="Calibri"/>
                          <a:ea typeface="Calibri"/>
                          <a:cs typeface="Calibri"/>
                          <a:sym typeface="Calibri"/>
                        </a:rPr>
                        <a:t>because, when, if </a:t>
                      </a:r>
                      <a:r>
                        <a:rPr lang="en-GB" sz="1100" u="none" strike="noStrike" cap="none">
                          <a:solidFill>
                            <a:schemeClr val="dk1"/>
                          </a:solidFill>
                          <a:latin typeface="Calibri"/>
                          <a:ea typeface="Calibri"/>
                          <a:cs typeface="Calibri"/>
                          <a:sym typeface="Calibri"/>
                        </a:rPr>
                        <a:t>(subordination)</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457200" marR="0" lvl="0" indent="-298450" algn="l" rtl="0">
                        <a:lnSpc>
                          <a:spcPct val="100000"/>
                        </a:lnSpc>
                        <a:spcBef>
                          <a:spcPts val="0"/>
                        </a:spcBef>
                        <a:spcAft>
                          <a:spcPts val="0"/>
                        </a:spcAft>
                        <a:buClr>
                          <a:srgbClr val="000000"/>
                        </a:buClr>
                        <a:buSzPts val="1100"/>
                        <a:buFont typeface="Calibri"/>
                        <a:buChar char="●"/>
                      </a:pPr>
                      <a:r>
                        <a:rPr lang="en-GB" sz="1100" u="none" strike="noStrike" cap="none">
                          <a:latin typeface="Calibri"/>
                          <a:ea typeface="Calibri"/>
                          <a:cs typeface="Calibri"/>
                          <a:sym typeface="Calibri"/>
                        </a:rPr>
                        <a:t>Introduce concept of singular possessive apostrophes</a:t>
                      </a: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457200" marR="0" lvl="0" indent="-298450" algn="l" rtl="0">
                        <a:lnSpc>
                          <a:spcPct val="100000"/>
                        </a:lnSpc>
                        <a:spcBef>
                          <a:spcPts val="0"/>
                        </a:spcBef>
                        <a:spcAft>
                          <a:spcPts val="0"/>
                        </a:spcAft>
                        <a:buClr>
                          <a:srgbClr val="000000"/>
                        </a:buClr>
                        <a:buSzPts val="1100"/>
                        <a:buFont typeface="Calibri"/>
                        <a:buChar char="●"/>
                      </a:pPr>
                      <a:r>
                        <a:rPr lang="en-GB" sz="1100" u="none" strike="noStrike" cap="none">
                          <a:solidFill>
                            <a:schemeClr val="dk1"/>
                          </a:solidFill>
                          <a:latin typeface="Calibri"/>
                          <a:ea typeface="Calibri"/>
                          <a:cs typeface="Calibri"/>
                          <a:sym typeface="Calibri"/>
                        </a:rPr>
                        <a:t>Use apostrophes for contraction and possession</a:t>
                      </a:r>
                      <a:endParaRPr sz="1100" u="none" strike="noStrike" cap="none">
                        <a:latin typeface="Calibri"/>
                        <a:ea typeface="Calibri"/>
                        <a:cs typeface="Calibri"/>
                        <a:sym typeface="Calibri"/>
                      </a:endParaRPr>
                    </a:p>
                    <a:p>
                      <a:pPr marL="457200" marR="0" lvl="0" indent="0" algn="l" rtl="0">
                        <a:lnSpc>
                          <a:spcPct val="100000"/>
                        </a:lnSpc>
                        <a:spcBef>
                          <a:spcPts val="0"/>
                        </a:spcBef>
                        <a:spcAft>
                          <a:spcPts val="0"/>
                        </a:spcAft>
                        <a:buClr>
                          <a:srgbClr val="000000"/>
                        </a:buClr>
                        <a:buSzPts val="1100"/>
                        <a:buFont typeface="Arial"/>
                        <a:buNone/>
                      </a:pPr>
                      <a:endParaRPr sz="1100" u="none" strike="noStrike" cap="none">
                        <a:latin typeface="Calibri"/>
                        <a:ea typeface="Calibri"/>
                        <a:cs typeface="Calibri"/>
                        <a:sym typeface="Calibri"/>
                      </a:endParaRPr>
                    </a:p>
                  </a:txBody>
                  <a:tcPr marL="91425" marR="91425" marT="91425" marB="91425">
                    <a:solidFill>
                      <a:srgbClr val="F3F3F3"/>
                    </a:solidFill>
                  </a:tcPr>
                </a:tc>
                <a:tc>
                  <a:txBody>
                    <a:bodyPr/>
                    <a:lstStyle/>
                    <a:p>
                      <a:pPr marL="457200" marR="0" lvl="0" indent="-298450" algn="l" rtl="0">
                        <a:lnSpc>
                          <a:spcPct val="100000"/>
                        </a:lnSpc>
                        <a:spcBef>
                          <a:spcPts val="0"/>
                        </a:spcBef>
                        <a:spcAft>
                          <a:spcPts val="0"/>
                        </a:spcAft>
                        <a:buClr>
                          <a:schemeClr val="dk1"/>
                        </a:buClr>
                        <a:buSzPts val="1100"/>
                        <a:buFont typeface="Calibri"/>
                        <a:buChar char="●"/>
                      </a:pPr>
                      <a:r>
                        <a:rPr lang="en-GB" sz="1100" u="none" strike="noStrike" cap="none" dirty="0">
                          <a:solidFill>
                            <a:schemeClr val="dk1"/>
                          </a:solidFill>
                          <a:latin typeface="Calibri"/>
                          <a:ea typeface="Calibri"/>
                          <a:cs typeface="Calibri"/>
                          <a:sym typeface="Calibri"/>
                        </a:rPr>
                        <a:t>Join sentences and words with the conjunctions </a:t>
                      </a:r>
                      <a:r>
                        <a:rPr lang="en-GB" sz="1100" i="1" u="none" strike="noStrike" cap="none" dirty="0">
                          <a:solidFill>
                            <a:schemeClr val="dk1"/>
                          </a:solidFill>
                          <a:latin typeface="Calibri"/>
                          <a:ea typeface="Calibri"/>
                          <a:cs typeface="Calibri"/>
                          <a:sym typeface="Calibri"/>
                        </a:rPr>
                        <a:t>and, but, so, or </a:t>
                      </a:r>
                      <a:r>
                        <a:rPr lang="en-GB" sz="1100" u="none" strike="noStrike" cap="none" dirty="0">
                          <a:solidFill>
                            <a:schemeClr val="dk1"/>
                          </a:solidFill>
                          <a:latin typeface="Calibri"/>
                          <a:ea typeface="Calibri"/>
                          <a:cs typeface="Calibri"/>
                          <a:sym typeface="Calibri"/>
                        </a:rPr>
                        <a:t>(coordination) </a:t>
                      </a:r>
                      <a:r>
                        <a:rPr lang="en-GB" sz="1100" i="1" u="none" strike="noStrike" cap="none" dirty="0">
                          <a:solidFill>
                            <a:schemeClr val="dk1"/>
                          </a:solidFill>
                          <a:latin typeface="Calibri"/>
                          <a:ea typeface="Calibri"/>
                          <a:cs typeface="Calibri"/>
                          <a:sym typeface="Calibri"/>
                        </a:rPr>
                        <a:t>because, when, if </a:t>
                      </a:r>
                      <a:r>
                        <a:rPr lang="en-GB" sz="1100" u="none" strike="noStrike" cap="none" dirty="0">
                          <a:solidFill>
                            <a:schemeClr val="dk1"/>
                          </a:solidFill>
                          <a:latin typeface="Calibri"/>
                          <a:ea typeface="Calibri"/>
                          <a:cs typeface="Calibri"/>
                          <a:sym typeface="Calibri"/>
                        </a:rPr>
                        <a:t>(subordination</a:t>
                      </a:r>
                      <a:endParaRPr sz="1100" b="1" u="none" strike="noStrike" cap="none" dirty="0">
                        <a:latin typeface="Calibri"/>
                        <a:ea typeface="Calibri"/>
                        <a:cs typeface="Calibri"/>
                        <a:sym typeface="Calibri"/>
                      </a:endParaRPr>
                    </a:p>
                  </a:txBody>
                  <a:tcPr marL="91425" marR="91425" marT="91425" marB="91425">
                    <a:solidFill>
                      <a:srgbClr val="F3F3F3"/>
                    </a:solidFill>
                  </a:tcPr>
                </a:tc>
                <a:extLst>
                  <a:ext uri="{0D108BD9-81ED-4DB2-BD59-A6C34878D82A}">
                    <a16:rowId xmlns:a16="http://schemas.microsoft.com/office/drawing/2014/main" val="10002"/>
                  </a:ext>
                </a:extLst>
              </a:tr>
            </a:tbl>
          </a:graphicData>
        </a:graphic>
      </p:graphicFrame>
      <p:graphicFrame>
        <p:nvGraphicFramePr>
          <p:cNvPr id="83" name="Google Shape;83;p4"/>
          <p:cNvGraphicFramePr/>
          <p:nvPr/>
        </p:nvGraphicFramePr>
        <p:xfrm>
          <a:off x="466675" y="4365791"/>
          <a:ext cx="8210650" cy="1783090"/>
        </p:xfrm>
        <a:graphic>
          <a:graphicData uri="http://schemas.openxmlformats.org/drawingml/2006/table">
            <a:tbl>
              <a:tblPr>
                <a:noFill/>
                <a:tableStyleId>{E00CE2C3-B612-40E4-94CC-F88094E8E976}</a:tableStyleId>
              </a:tblPr>
              <a:tblGrid>
                <a:gridCol w="8210650">
                  <a:extLst>
                    <a:ext uri="{9D8B030D-6E8A-4147-A177-3AD203B41FA5}">
                      <a16:colId xmlns:a16="http://schemas.microsoft.com/office/drawing/2014/main" val="20000"/>
                    </a:ext>
                  </a:extLst>
                </a:gridCol>
              </a:tblGrid>
              <a:tr h="1607150">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The following VGP objectives will be covered throughout the year and regularly revisited during retrieval practice:</a:t>
                      </a:r>
                      <a:endParaRPr sz="1400" u="none" strike="noStrike" cap="none"/>
                    </a:p>
                    <a:p>
                      <a:pPr marL="171450" marR="0" lvl="0" indent="-101600" algn="l" rtl="0">
                        <a:lnSpc>
                          <a:spcPct val="100000"/>
                        </a:lnSpc>
                        <a:spcBef>
                          <a:spcPts val="0"/>
                        </a:spcBef>
                        <a:spcAft>
                          <a:spcPts val="0"/>
                        </a:spcAft>
                        <a:buClr>
                          <a:srgbClr val="000000"/>
                        </a:buClr>
                        <a:buSzPts val="1100"/>
                        <a:buFont typeface="Arial"/>
                        <a:buNone/>
                      </a:pPr>
                      <a:endParaRPr sz="110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solidFill>
                            <a:schemeClr val="dk1"/>
                          </a:solidFill>
                          <a:latin typeface="Calibri"/>
                          <a:ea typeface="Calibri"/>
                          <a:cs typeface="Calibri"/>
                          <a:sym typeface="Calibri"/>
                        </a:rPr>
                        <a:t>Leave spaces between words</a:t>
                      </a:r>
                      <a:endParaRPr sz="14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solidFill>
                            <a:schemeClr val="dk1"/>
                          </a:solidFill>
                          <a:latin typeface="Calibri"/>
                          <a:ea typeface="Calibri"/>
                          <a:cs typeface="Calibri"/>
                          <a:sym typeface="Calibri"/>
                        </a:rPr>
                        <a:t>Develop understanding of the concept of sentences through examples and non-examples and exploring fragments. </a:t>
                      </a:r>
                      <a:endParaRPr sz="110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solidFill>
                            <a:schemeClr val="dk1"/>
                          </a:solidFill>
                          <a:latin typeface="Calibri"/>
                          <a:ea typeface="Calibri"/>
                          <a:cs typeface="Calibri"/>
                          <a:sym typeface="Calibri"/>
                        </a:rPr>
                        <a:t>Use capital letters and full stops, exclamation marks and question marks to punctuate sentences</a:t>
                      </a:r>
                      <a:endParaRPr sz="14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solidFill>
                            <a:schemeClr val="dk1"/>
                          </a:solidFill>
                          <a:latin typeface="Calibri"/>
                          <a:ea typeface="Calibri"/>
                          <a:cs typeface="Calibri"/>
                          <a:sym typeface="Calibri"/>
                        </a:rPr>
                        <a:t>Use a capital letter for names of people, places, the days of the week, and the personal pronoun ‘I’</a:t>
                      </a:r>
                      <a:endParaRPr sz="14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solidFill>
                            <a:schemeClr val="dk1"/>
                          </a:solidFill>
                          <a:latin typeface="Calibri"/>
                          <a:ea typeface="Calibri"/>
                          <a:cs typeface="Calibri"/>
                          <a:sym typeface="Calibri"/>
                        </a:rPr>
                        <a:t>Join sentences and words with the conjunctions </a:t>
                      </a:r>
                      <a:r>
                        <a:rPr lang="en-GB" sz="1100" i="1" u="none" strike="noStrike" cap="none">
                          <a:solidFill>
                            <a:schemeClr val="dk1"/>
                          </a:solidFill>
                          <a:latin typeface="Calibri"/>
                          <a:ea typeface="Calibri"/>
                          <a:cs typeface="Calibri"/>
                          <a:sym typeface="Calibri"/>
                        </a:rPr>
                        <a:t>and, but, so, or </a:t>
                      </a:r>
                      <a:r>
                        <a:rPr lang="en-GB" sz="1100" u="none" strike="noStrike" cap="none">
                          <a:solidFill>
                            <a:schemeClr val="dk1"/>
                          </a:solidFill>
                          <a:latin typeface="Calibri"/>
                          <a:ea typeface="Calibri"/>
                          <a:cs typeface="Calibri"/>
                          <a:sym typeface="Calibri"/>
                        </a:rPr>
                        <a:t>(coordination) </a:t>
                      </a:r>
                      <a:r>
                        <a:rPr lang="en-GB" sz="1100" i="1" u="none" strike="noStrike" cap="none">
                          <a:solidFill>
                            <a:schemeClr val="dk1"/>
                          </a:solidFill>
                          <a:latin typeface="Calibri"/>
                          <a:ea typeface="Calibri"/>
                          <a:cs typeface="Calibri"/>
                          <a:sym typeface="Calibri"/>
                        </a:rPr>
                        <a:t>because, when, if </a:t>
                      </a:r>
                      <a:r>
                        <a:rPr lang="en-GB" sz="1100" u="none" strike="noStrike" cap="none">
                          <a:solidFill>
                            <a:schemeClr val="dk1"/>
                          </a:solidFill>
                          <a:latin typeface="Calibri"/>
                          <a:ea typeface="Calibri"/>
                          <a:cs typeface="Calibri"/>
                          <a:sym typeface="Calibri"/>
                        </a:rPr>
                        <a:t>(subordination)</a:t>
                      </a:r>
                      <a:endParaRPr sz="1400" u="none" strike="noStrike" cap="none"/>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solidFill>
                            <a:schemeClr val="dk1"/>
                          </a:solidFill>
                          <a:latin typeface="Calibri"/>
                          <a:ea typeface="Calibri"/>
                          <a:cs typeface="Calibri"/>
                          <a:sym typeface="Calibri"/>
                        </a:rPr>
                        <a:t>Use the terminology </a:t>
                      </a:r>
                      <a:r>
                        <a:rPr lang="en-GB" sz="1100" i="1" u="none" strike="noStrike" cap="none">
                          <a:solidFill>
                            <a:schemeClr val="dk1"/>
                          </a:solidFill>
                          <a:latin typeface="Calibri"/>
                          <a:ea typeface="Calibri"/>
                          <a:cs typeface="Calibri"/>
                          <a:sym typeface="Calibri"/>
                        </a:rPr>
                        <a:t>noun, adjective, verb, adverb and conjunction </a:t>
                      </a:r>
                      <a:endParaRPr sz="110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100"/>
                        <a:buFont typeface="Arial"/>
                        <a:buChar char="•"/>
                      </a:pPr>
                      <a:r>
                        <a:rPr lang="en-GB" sz="1100" u="none" strike="noStrike" cap="none">
                          <a:solidFill>
                            <a:schemeClr val="dk1"/>
                          </a:solidFill>
                          <a:latin typeface="Calibri"/>
                          <a:ea typeface="Calibri"/>
                          <a:cs typeface="Calibri"/>
                          <a:sym typeface="Calibri"/>
                        </a:rPr>
                        <a:t>Simple prefixes and suffixes, in line with Year 2 spelling expectations</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u="none" strike="noStrike" cap="none">
                        <a:latin typeface="Calibri"/>
                        <a:ea typeface="Calibri"/>
                        <a:cs typeface="Calibri"/>
                        <a:sym typeface="Calibri"/>
                      </a:endParaRPr>
                    </a:p>
                  </a:txBody>
                  <a:tcPr marL="91450" marR="91450" marT="45725" marB="45725">
                    <a:solidFill>
                      <a:srgbClr val="F2F2F2"/>
                    </a:solidFill>
                  </a:tcPr>
                </a:tc>
                <a:extLst>
                  <a:ext uri="{0D108BD9-81ED-4DB2-BD59-A6C34878D82A}">
                    <a16:rowId xmlns:a16="http://schemas.microsoft.com/office/drawing/2014/main" val="10000"/>
                  </a:ext>
                </a:extLst>
              </a:tr>
            </a:tbl>
          </a:graphicData>
        </a:graphic>
      </p:graphicFrame>
    </p:spTree>
  </p:cSld>
  <p:clrMapOvr>
    <a:masterClrMapping/>
  </p:clrMapOvr>
</p:sld>
</file>

<file path=ppt/theme/theme1.xml><?xml version="1.0" encoding="utf-8"?>
<a:theme xmlns:a="http://schemas.openxmlformats.org/drawingml/2006/main" name="Custom Design">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1106</Words>
  <Application>Microsoft Office PowerPoint</Application>
  <PresentationFormat>On-screen Show (4:3)</PresentationFormat>
  <Paragraphs>152</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Calibri</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Liam Murray</dc:creator>
  <cp:lastModifiedBy>Rose Alexander</cp:lastModifiedBy>
  <cp:revision>1</cp:revision>
  <dcterms:modified xsi:type="dcterms:W3CDTF">2025-09-16T12:10:36Z</dcterms:modified>
</cp:coreProperties>
</file>