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7011988" cy="9297988"/>
  <p:embeddedFontLst>
    <p:embeddedFont>
      <p:font typeface="Caveat" panose="020B0604020202020204" charset="0"/>
      <p:regular r:id="rId4"/>
      <p:bold r:id="rId5"/>
    </p:embeddedFont>
    <p:embeddedFont>
      <p:font typeface="Comic Sans MS" panose="030F0702030302020204" pitchFamily="66" charset="0"/>
      <p:regular r:id="rId6"/>
      <p:bold r:id="rId7"/>
      <p:italic r:id="rId8"/>
      <p:boldItalic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7" roundtripDataSignature="AMtx7mjqP+JYy2/pZl1i2iyxsiEfnexMK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CF67695-204A-4C7E-83F8-ABD9D35AB67D}">
  <a:tblStyle styleId="{7CF67695-204A-4C7E-83F8-ABD9D35AB67D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21" Type="http://schemas.openxmlformats.org/officeDocument/2006/relationships/tableStyles" Target="tableStyles.xml"/><Relationship Id="rId7" Type="http://schemas.openxmlformats.org/officeDocument/2006/relationships/font" Target="fonts/font4.fntdata"/><Relationship Id="rId17" Type="http://customschemas.google.com/relationships/presentationmetadata" Target="metadata"/><Relationship Id="rId2" Type="http://schemas.openxmlformats.org/officeDocument/2006/relationships/slide" Target="slides/slide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5" Type="http://schemas.openxmlformats.org/officeDocument/2006/relationships/font" Target="fonts/font2.fntdata"/><Relationship Id="rId19" Type="http://schemas.openxmlformats.org/officeDocument/2006/relationships/viewProps" Target="view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9788" cy="34877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199" y="4416544"/>
            <a:ext cx="5609590" cy="4184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80" tIns="93180" rIns="93180" bIns="93180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16:notes"/>
          <p:cNvSpPr txBox="1">
            <a:spLocks noGrp="1"/>
          </p:cNvSpPr>
          <p:nvPr>
            <p:ph type="body" idx="1"/>
          </p:nvPr>
        </p:nvSpPr>
        <p:spPr>
          <a:xfrm>
            <a:off x="701199" y="4416544"/>
            <a:ext cx="5609590" cy="4184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80" tIns="93180" rIns="93180" bIns="93180" anchor="t" anchorCtr="0">
            <a:noAutofit/>
          </a:bodyPr>
          <a:lstStyle/>
          <a:p>
            <a:pPr marL="0" indent="0">
              <a:lnSpc>
                <a:spcPct val="115000"/>
              </a:lnSpc>
              <a:buNone/>
            </a:pPr>
            <a:endParaRPr b="1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" name="Google Shape;2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9788" cy="348773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itle and Content">
  <p:cSld name="2_Title and Conten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"/>
          <p:cNvSpPr>
            <a:spLocks noGrp="1"/>
          </p:cNvSpPr>
          <p:nvPr>
            <p:ph type="pic" idx="2"/>
          </p:nvPr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Google Shape;24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79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25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749321" y="106582"/>
            <a:ext cx="1310754" cy="74987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6" name="Google Shape;26;p16"/>
          <p:cNvGraphicFramePr/>
          <p:nvPr>
            <p:extLst>
              <p:ext uri="{D42A27DB-BD31-4B8C-83A1-F6EECF244321}">
                <p14:modId xmlns:p14="http://schemas.microsoft.com/office/powerpoint/2010/main" val="3764757706"/>
              </p:ext>
            </p:extLst>
          </p:nvPr>
        </p:nvGraphicFramePr>
        <p:xfrm>
          <a:off x="465462" y="1297797"/>
          <a:ext cx="8019774" cy="5432944"/>
        </p:xfrm>
        <a:graphic>
          <a:graphicData uri="http://schemas.openxmlformats.org/drawingml/2006/table">
            <a:tbl>
              <a:tblPr firstRow="1" bandRow="1">
                <a:noFill/>
                <a:tableStyleId>{7CF67695-204A-4C7E-83F8-ABD9D35AB67D}</a:tableStyleId>
              </a:tblPr>
              <a:tblGrid>
                <a:gridCol w="11456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913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913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9136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4032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400" u="none" strike="noStrike" cap="none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lt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Autumn 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lt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Spring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>
                          <a:solidFill>
                            <a:schemeClr val="lt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Summer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32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 dirty="0">
                          <a:solidFill>
                            <a:schemeClr val="lt1"/>
                          </a:solidFill>
                          <a:latin typeface="Caveat"/>
                          <a:sym typeface="Caveat"/>
                        </a:rPr>
                        <a:t>EYFS</a:t>
                      </a:r>
                      <a:endParaRPr sz="1400" u="none" strike="noStrike" cap="none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1" u="none" strike="noStrike" cap="none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See Plan - Focus on then and now change and similarity 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400" b="1" u="none" strike="noStrike" cap="none" dirty="0">
                        <a:solidFill>
                          <a:srgbClr val="002060"/>
                        </a:solidFill>
                        <a:latin typeface="Caveat" panose="020B0604020202020204" charset="0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400" b="1" u="none" strike="noStrike" cap="none" dirty="0"/>
                    </a:p>
                  </a:txBody>
                  <a:tcPr marL="91450" marR="91450" marT="45725" marB="4572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400" b="1" u="none" strike="noStrike" cap="none" dirty="0"/>
                    </a:p>
                  </a:txBody>
                  <a:tcPr marL="91450" marR="91450" marT="45725" marB="4572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457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 dirty="0">
                          <a:solidFill>
                            <a:schemeClr val="lt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Year 1</a:t>
                      </a:r>
                      <a:endParaRPr sz="1400" u="none" strike="noStrike" cap="none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latin typeface="Caveat" panose="020B0604020202020204" charset="0"/>
                        </a:rPr>
                        <a:t>Changes in Communication </a:t>
                      </a:r>
                      <a:endParaRPr lang="en-GB" sz="1400" dirty="0">
                        <a:solidFill>
                          <a:srgbClr val="002060"/>
                        </a:solidFill>
                        <a:latin typeface="Caveat" panose="020B0604020202020204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lang="en-US" sz="1400" b="1" u="none" strike="noStrike" cap="none" dirty="0">
                        <a:solidFill>
                          <a:srgbClr val="002060"/>
                        </a:solidFill>
                        <a:latin typeface="Caveat" panose="020B0604020202020204" charset="0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latin typeface="Caveat" panose="020B0604020202020204" charset="0"/>
                        </a:rPr>
                        <a:t>Changes and Similarities in my Locality </a:t>
                      </a:r>
                      <a:r>
                        <a:rPr lang="en-GB" sz="1400" b="0" i="0" u="none" strike="noStrike" cap="none" dirty="0">
                          <a:solidFill>
                            <a:srgbClr val="002060"/>
                          </a:solidFill>
                          <a:effectLst/>
                          <a:latin typeface="Caveat" panose="020B060402020202020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(*)</a:t>
                      </a:r>
                      <a:endParaRPr lang="en-GB" sz="1400" dirty="0">
                        <a:solidFill>
                          <a:srgbClr val="002060"/>
                        </a:solidFill>
                        <a:latin typeface="Caveat" panose="020B0604020202020204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lang="en-GB" sz="1400" b="1" u="none" strike="noStrike" cap="none" dirty="0">
                        <a:solidFill>
                          <a:srgbClr val="002060"/>
                        </a:solidFill>
                        <a:latin typeface="Caveat" panose="020B0604020202020204" charset="0"/>
                      </a:endParaRPr>
                    </a:p>
                  </a:txBody>
                  <a:tcPr marL="91450" marR="91450" marT="45725" marB="4572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latin typeface="Caveat" panose="020B0604020202020204" charset="0"/>
                        </a:rPr>
                        <a:t>Significant Explorers</a:t>
                      </a:r>
                      <a:endParaRPr lang="en-GB" sz="1400" dirty="0">
                        <a:solidFill>
                          <a:srgbClr val="002060"/>
                        </a:solidFill>
                        <a:latin typeface="Caveat" panose="020B0604020202020204" charset="0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1400" b="1" u="none" strike="noStrike" cap="none" dirty="0">
                        <a:solidFill>
                          <a:srgbClr val="002060"/>
                        </a:solidFill>
                        <a:latin typeface="Caveat" panose="020B0604020202020204" charset="0"/>
                      </a:endParaRPr>
                    </a:p>
                  </a:txBody>
                  <a:tcPr marL="91450" marR="91450" marT="45725" marB="4572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507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 dirty="0">
                          <a:solidFill>
                            <a:schemeClr val="lt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Year 2</a:t>
                      </a:r>
                      <a:endParaRPr sz="1400" u="none" strike="noStrike" cap="none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Significant W</a:t>
                      </a:r>
                      <a:r>
                        <a:rPr lang="en-GB" sz="1400" b="1" u="none" strike="noStrike" cap="none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omen in His</a:t>
                      </a:r>
                      <a:r>
                        <a:rPr lang="en-GB" sz="1400" b="1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tory</a:t>
                      </a:r>
                      <a:r>
                        <a:rPr lang="en-GB" sz="1400" b="1" u="none" strike="noStrike" cap="none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 </a:t>
                      </a:r>
                      <a:endParaRPr sz="1400" b="1" u="none" strike="noStrike" cap="none" dirty="0">
                        <a:solidFill>
                          <a:srgbClr val="002060"/>
                        </a:solidFill>
                        <a:latin typeface="Caveat" panose="020B0604020202020204" charset="0"/>
                        <a:cs typeface="Calibri" panose="020F0502020204030204" pitchFamily="34" charset="0"/>
                      </a:endParaRPr>
                    </a:p>
                  </a:txBody>
                  <a:tcPr marL="27185" marR="2718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1" u="none" strike="noStrike" cap="none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School Now and Then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endParaRPr lang="en-GB" sz="1400" b="1" u="none" strike="noStrike" cap="none" dirty="0">
                        <a:solidFill>
                          <a:srgbClr val="002060"/>
                        </a:solidFill>
                        <a:latin typeface="Caveat" panose="020B0604020202020204" charset="0"/>
                        <a:cs typeface="Calibri" panose="020F0502020204030204" pitchFamily="34" charset="0"/>
                      </a:endParaRPr>
                    </a:p>
                  </a:txBody>
                  <a:tcPr marL="27185" marR="27185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The </a:t>
                      </a:r>
                      <a:r>
                        <a:rPr lang="en-GB" sz="1400" b="1" u="none" strike="noStrike" cap="none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Great Fire of London and Newcastle </a:t>
                      </a:r>
                      <a:r>
                        <a:rPr lang="en-GB" sz="1400" b="0" i="0" u="none" strike="noStrike" cap="none" dirty="0">
                          <a:solidFill>
                            <a:srgbClr val="002060"/>
                          </a:solidFill>
                          <a:effectLst/>
                          <a:latin typeface="Caveat" panose="020B060402020202020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(*Spring </a:t>
                      </a:r>
                      <a:r>
                        <a:rPr lang="en-GB" sz="1400" b="0" i="0" u="none" strike="noStrike" cap="none" dirty="0" err="1">
                          <a:solidFill>
                            <a:srgbClr val="002060"/>
                          </a:solidFill>
                          <a:effectLst/>
                          <a:latin typeface="Caveat" panose="020B060402020202020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BoD</a:t>
                      </a:r>
                      <a:r>
                        <a:rPr lang="en-GB" sz="1400" b="0" i="0" u="none" strike="noStrike" cap="none" dirty="0">
                          <a:solidFill>
                            <a:srgbClr val="002060"/>
                          </a:solidFill>
                          <a:effectLst/>
                          <a:latin typeface="Caveat" panose="020B060402020202020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)</a:t>
                      </a:r>
                      <a:endParaRPr lang="en-GB" sz="1400" b="1" u="none" strike="noStrike" cap="none" dirty="0">
                        <a:solidFill>
                          <a:srgbClr val="002060"/>
                        </a:solidFill>
                        <a:latin typeface="Caveat" panose="020B0604020202020204" charset="0"/>
                        <a:cs typeface="Calibri" panose="020F0502020204030204" pitchFamily="34" charset="0"/>
                      </a:endParaRPr>
                    </a:p>
                  </a:txBody>
                  <a:tcPr marL="27185" marR="27185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032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 dirty="0">
                          <a:solidFill>
                            <a:schemeClr val="lt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Year 3</a:t>
                      </a:r>
                      <a:endParaRPr sz="1400" u="none" strike="noStrike" cap="none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1400" b="1" u="none" strike="noStrike" cap="none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Changes in Britain from the </a:t>
                      </a:r>
                      <a:r>
                        <a:rPr lang="en-GB" sz="1400" b="1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S</a:t>
                      </a:r>
                      <a:r>
                        <a:rPr lang="en-GB" sz="1400" b="1" u="none" strike="noStrike" cap="none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tone Age to the </a:t>
                      </a:r>
                      <a:r>
                        <a:rPr lang="en-GB" sz="1400" b="1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I</a:t>
                      </a:r>
                      <a:r>
                        <a:rPr lang="en-GB" sz="1400" b="1" u="none" strike="noStrike" cap="none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ron Age.</a:t>
                      </a:r>
                      <a:endParaRPr sz="1400" b="1" u="none" strike="noStrike" cap="none" dirty="0">
                        <a:solidFill>
                          <a:srgbClr val="002060"/>
                        </a:solidFill>
                        <a:latin typeface="Caveat" panose="020B0604020202020204" charset="0"/>
                        <a:cs typeface="Calibri" panose="020F0502020204030204" pitchFamily="34" charset="0"/>
                      </a:endParaRPr>
                    </a:p>
                  </a:txBody>
                  <a:tcPr marL="27185" marR="2718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1" u="none" strike="noStrike" cap="none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Roman </a:t>
                      </a:r>
                      <a:r>
                        <a:rPr lang="en-GB" sz="1400" b="1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E</a:t>
                      </a:r>
                      <a:r>
                        <a:rPr lang="en-GB" sz="1400" b="1" u="none" strike="noStrike" cap="none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mpire and its impact on Britain </a:t>
                      </a:r>
                      <a:r>
                        <a:rPr lang="en-GB" sz="1400" b="0" i="0" u="none" strike="noStrike" cap="none" dirty="0">
                          <a:solidFill>
                            <a:srgbClr val="002060"/>
                          </a:solidFill>
                          <a:effectLst/>
                          <a:latin typeface="Caveat" panose="020B060402020202020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(*)</a:t>
                      </a:r>
                      <a:endParaRPr lang="en-GB" sz="1400" b="1" u="none" strike="noStrike" cap="none" dirty="0">
                        <a:solidFill>
                          <a:srgbClr val="002060"/>
                        </a:solidFill>
                        <a:latin typeface="Caveat" panose="020B0604020202020204" charset="0"/>
                        <a:cs typeface="Calibri" panose="020F0502020204030204" pitchFamily="34" charset="0"/>
                      </a:endParaRPr>
                    </a:p>
                  </a:txBody>
                  <a:tcPr marL="27185" marR="27185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  <a:tabLst/>
                        <a:defRPr/>
                      </a:pPr>
                      <a:r>
                        <a:rPr lang="en-GB" sz="1400" b="1" u="none" strike="noStrike" cap="none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Ancient Egypt </a:t>
                      </a:r>
                    </a:p>
                  </a:txBody>
                  <a:tcPr marL="27185" marR="27185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032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 dirty="0">
                          <a:solidFill>
                            <a:schemeClr val="lt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Year 4</a:t>
                      </a:r>
                      <a:endParaRPr sz="1400" u="none" strike="noStrike" cap="none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r>
                        <a:rPr lang="en-GB" sz="1400" b="1" u="none" strike="noStrike" cap="none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Britain’s settlement by The Anglo Saxons and the Scots </a:t>
                      </a:r>
                    </a:p>
                  </a:txBody>
                  <a:tcPr marL="27185" marR="2718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  <a:tabLst/>
                        <a:defRPr/>
                      </a:pPr>
                      <a:r>
                        <a:rPr lang="en-GB" sz="1400" b="1" u="none" strike="noStrike" cap="none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The Viking and Anglo Saxon Struggle for the Kingdom of England </a:t>
                      </a:r>
                      <a:r>
                        <a:rPr lang="en-GB" sz="1400" b="0" i="0" u="none" strike="noStrike" cap="none" dirty="0">
                          <a:solidFill>
                            <a:srgbClr val="002060"/>
                          </a:solidFill>
                          <a:effectLst/>
                          <a:latin typeface="Caveat" panose="020B060402020202020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(*)</a:t>
                      </a:r>
                      <a:endParaRPr lang="en-GB" sz="1400" b="1" u="none" strike="noStrike" cap="none" dirty="0">
                        <a:solidFill>
                          <a:srgbClr val="002060"/>
                        </a:solidFill>
                        <a:latin typeface="Caveat" panose="020B0604020202020204" charset="0"/>
                        <a:cs typeface="Calibri" panose="020F0502020204030204" pitchFamily="34" charset="0"/>
                      </a:endParaRPr>
                    </a:p>
                  </a:txBody>
                  <a:tcPr marL="27185" marR="27185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Calibri"/>
                        <a:buNone/>
                      </a:pPr>
                      <a:r>
                        <a:rPr lang="en-GB" sz="1400" b="1" u="none" strike="noStrike" cap="none" dirty="0">
                          <a:solidFill>
                            <a:srgbClr val="002060"/>
                          </a:solidFill>
                          <a:latin typeface="Caveat" panose="020B0604020202020204" charset="0"/>
                          <a:ea typeface="Calibri"/>
                          <a:cs typeface="Calibri" panose="020F0502020204030204" pitchFamily="34" charset="0"/>
                          <a:sym typeface="Calibri"/>
                        </a:rPr>
                        <a:t>Mayans</a:t>
                      </a:r>
                      <a:endParaRPr sz="1400" b="1" u="none" strike="noStrike" cap="none" dirty="0">
                        <a:solidFill>
                          <a:srgbClr val="002060"/>
                        </a:solidFill>
                        <a:latin typeface="Caveat" panose="020B0604020202020204" charset="0"/>
                        <a:ea typeface="Calibri"/>
                        <a:cs typeface="Calibri" panose="020F0502020204030204" pitchFamily="34" charset="0"/>
                        <a:sym typeface="Calibri"/>
                      </a:endParaRPr>
                    </a:p>
                  </a:txBody>
                  <a:tcPr marL="27185" marR="27185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9507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 dirty="0">
                          <a:solidFill>
                            <a:schemeClr val="lt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Year 5</a:t>
                      </a:r>
                      <a:endParaRPr sz="1400" u="none" strike="noStrike" cap="none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1" u="none" strike="noStrike" cap="none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Ancient Greece</a:t>
                      </a:r>
                    </a:p>
                  </a:txBody>
                  <a:tcPr marL="27185" marR="2718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Coal Mining </a:t>
                      </a:r>
                      <a:r>
                        <a:rPr lang="en-GB" sz="1400" b="1" u="none" strike="noStrike" cap="none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Local study </a:t>
                      </a:r>
                      <a:r>
                        <a:rPr lang="en-GB" sz="1400" b="0" i="0" u="none" strike="noStrike" cap="none" dirty="0">
                          <a:solidFill>
                            <a:srgbClr val="002060"/>
                          </a:solidFill>
                          <a:effectLst/>
                          <a:latin typeface="Caveat" panose="020B060402020202020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(*Summer </a:t>
                      </a:r>
                      <a:r>
                        <a:rPr lang="en-GB" sz="1400" b="0" i="0" u="none" strike="noStrike" cap="none">
                          <a:solidFill>
                            <a:srgbClr val="002060"/>
                          </a:solidFill>
                          <a:effectLst/>
                          <a:latin typeface="Caveat" panose="020B060402020202020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BoD)</a:t>
                      </a:r>
                      <a:endParaRPr lang="en-GB" sz="1400" b="1" u="none" strike="noStrike" cap="none" dirty="0">
                        <a:solidFill>
                          <a:srgbClr val="002060"/>
                        </a:solidFill>
                        <a:latin typeface="Caveat" panose="020B060402020202020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endParaRPr lang="en-GB" sz="1400" b="1" i="0" u="none" strike="noStrike" cap="none" dirty="0">
                        <a:solidFill>
                          <a:srgbClr val="002060"/>
                        </a:solidFill>
                        <a:latin typeface="Caveat" panose="020B0604020202020204" charset="0"/>
                        <a:cs typeface="Calibri" panose="020F0502020204030204" pitchFamily="34" charset="0"/>
                      </a:endParaRPr>
                    </a:p>
                  </a:txBody>
                  <a:tcPr marL="27185" marR="27185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First Railways</a:t>
                      </a:r>
                      <a:endParaRPr sz="1400" b="1" u="none" strike="noStrike" cap="none" dirty="0">
                        <a:solidFill>
                          <a:srgbClr val="002060"/>
                        </a:solidFill>
                        <a:latin typeface="Caveat" panose="020B0604020202020204" charset="0"/>
                        <a:cs typeface="Calibri" panose="020F0502020204030204" pitchFamily="34" charset="0"/>
                      </a:endParaRPr>
                    </a:p>
                  </a:txBody>
                  <a:tcPr marL="27185" marR="27185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4032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1600" b="1" u="none" strike="noStrike" cap="none" dirty="0">
                          <a:solidFill>
                            <a:schemeClr val="lt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Year 6</a:t>
                      </a:r>
                      <a:endParaRPr sz="1400" u="none" strike="noStrike" cap="none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The Battle of Britain </a:t>
                      </a:r>
                      <a:r>
                        <a:rPr lang="en-GB" sz="1400" b="0" i="0" u="none" strike="noStrike" cap="none" dirty="0">
                          <a:solidFill>
                            <a:srgbClr val="002060"/>
                          </a:solidFill>
                          <a:effectLst/>
                          <a:latin typeface="Caveat" panose="020B060402020202020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(*)</a:t>
                      </a:r>
                      <a:endParaRPr lang="en-GB" sz="1400" b="1" u="none" strike="noStrike" cap="none" dirty="0">
                        <a:solidFill>
                          <a:srgbClr val="002060"/>
                        </a:solidFill>
                        <a:latin typeface="Caveat" panose="020B060402020202020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Arial"/>
                        <a:buNone/>
                      </a:pPr>
                      <a:endParaRPr lang="en-GB" sz="1400" b="1" u="none" strike="noStrike" cap="none" dirty="0">
                        <a:solidFill>
                          <a:srgbClr val="002060"/>
                        </a:solidFill>
                        <a:latin typeface="Caveat" panose="020B0604020202020204" charset="0"/>
                        <a:ea typeface="Calibri"/>
                        <a:cs typeface="Calibri" panose="020F0502020204030204" pitchFamily="34" charset="0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Arial"/>
                        <a:buNone/>
                      </a:pPr>
                      <a:endParaRPr lang="en-GB" sz="1400" b="1" u="none" strike="noStrike" cap="none" dirty="0">
                        <a:solidFill>
                          <a:srgbClr val="002060"/>
                        </a:solidFill>
                        <a:latin typeface="Caveat" panose="020B0604020202020204" charset="0"/>
                        <a:ea typeface="Calibri"/>
                        <a:cs typeface="Calibri" panose="020F0502020204030204" pitchFamily="34" charset="0"/>
                        <a:sym typeface="Calibri"/>
                      </a:endParaRPr>
                    </a:p>
                  </a:txBody>
                  <a:tcPr marL="27185" marR="27185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1400" b="1" dirty="0">
                          <a:solidFill>
                            <a:srgbClr val="002060"/>
                          </a:solidFill>
                          <a:latin typeface="Caveat" panose="020B0604020202020204" charset="0"/>
                          <a:cs typeface="Calibri" panose="020F0502020204030204" pitchFamily="34" charset="0"/>
                        </a:rPr>
                        <a:t>Role of Women in the War</a:t>
                      </a:r>
                      <a:endParaRPr sz="1400" b="1" u="none" strike="noStrike" cap="none" dirty="0">
                        <a:solidFill>
                          <a:srgbClr val="002060"/>
                        </a:solidFill>
                        <a:latin typeface="Caveat" panose="020B0604020202020204" charset="0"/>
                        <a:cs typeface="Calibri" panose="020F0502020204030204" pitchFamily="34" charset="0"/>
                      </a:endParaRPr>
                    </a:p>
                  </a:txBody>
                  <a:tcPr marL="27185" marR="27185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  <a:tabLst/>
                        <a:defRPr/>
                      </a:pPr>
                      <a:r>
                        <a:rPr lang="en-GB" sz="1400" b="1" u="none" strike="noStrike" cap="none" dirty="0">
                          <a:solidFill>
                            <a:srgbClr val="002060"/>
                          </a:solidFill>
                          <a:latin typeface="Caveat" panose="020B0604020202020204" charset="0"/>
                          <a:ea typeface="Calibri"/>
                          <a:cs typeface="Calibri" panose="020F0502020204030204" pitchFamily="34" charset="0"/>
                          <a:sym typeface="Calibri"/>
                        </a:rPr>
                        <a:t>Changing Power of the Monarch</a:t>
                      </a:r>
                      <a:endParaRPr sz="1400" b="1" u="none" strike="noStrike" cap="none" dirty="0">
                        <a:solidFill>
                          <a:srgbClr val="002060"/>
                        </a:solidFill>
                        <a:latin typeface="Caveat" panose="020B0604020202020204" charset="0"/>
                        <a:ea typeface="Calibri"/>
                        <a:cs typeface="Calibri" panose="020F0502020204030204" pitchFamily="34" charset="0"/>
                        <a:sym typeface="Calibri"/>
                      </a:endParaRPr>
                    </a:p>
                  </a:txBody>
                  <a:tcPr marL="27185" marR="27185" marT="0" marB="0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7" name="Google Shape;27;p16"/>
          <p:cNvSpPr txBox="1"/>
          <p:nvPr/>
        </p:nvSpPr>
        <p:spPr>
          <a:xfrm>
            <a:off x="2704622" y="106581"/>
            <a:ext cx="9144000" cy="749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fontAlgn="t"/>
            <a:r>
              <a:rPr lang="en-GB" sz="4800" dirty="0">
                <a:solidFill>
                  <a:srgbClr val="002060"/>
                </a:solidFill>
                <a:latin typeface="Caveat" panose="020B0604020202020204" charset="0"/>
              </a:rPr>
              <a:t>History Overview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763</TotalTime>
  <Words>132</Words>
  <Application>Microsoft Office PowerPoint</Application>
  <PresentationFormat>On-screen Show (4:3)</PresentationFormat>
  <Paragraphs>30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Caveat</vt:lpstr>
      <vt:lpstr>Arial</vt:lpstr>
      <vt:lpstr>Comic Sans MS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 Judson</dc:creator>
  <cp:lastModifiedBy>Belinda Craigs</cp:lastModifiedBy>
  <cp:revision>10</cp:revision>
  <cp:lastPrinted>2025-07-11T09:42:52Z</cp:lastPrinted>
  <dcterms:modified xsi:type="dcterms:W3CDTF">2026-03-30T13:46:24Z</dcterms:modified>
</cp:coreProperties>
</file>